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7" r:id="rId4"/>
    <p:sldId id="259" r:id="rId5"/>
    <p:sldId id="266" r:id="rId6"/>
    <p:sldId id="260" r:id="rId7"/>
    <p:sldId id="273" r:id="rId8"/>
    <p:sldId id="274" r:id="rId9"/>
    <p:sldId id="268" r:id="rId10"/>
    <p:sldId id="265" r:id="rId11"/>
    <p:sldId id="264" r:id="rId12"/>
    <p:sldId id="263" r:id="rId13"/>
    <p:sldId id="269" r:id="rId14"/>
    <p:sldId id="262" r:id="rId15"/>
    <p:sldId id="271" r:id="rId16"/>
    <p:sldId id="270" r:id="rId17"/>
    <p:sldId id="261" r:id="rId18"/>
    <p:sldId id="27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4A4A"/>
    <a:srgbClr val="EA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710" autoAdjust="0"/>
  </p:normalViewPr>
  <p:slideViewPr>
    <p:cSldViewPr snapToGrid="0">
      <p:cViewPr varScale="1">
        <p:scale>
          <a:sx n="81" d="100"/>
          <a:sy n="81" d="100"/>
        </p:scale>
        <p:origin x="67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A511-84E0-4AE0-9842-AB0E10994B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70140"/>
            <a:ext cx="4541520" cy="21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3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图片 1101">
            <a:extLst>
              <a:ext uri="{FF2B5EF4-FFF2-40B4-BE49-F238E27FC236}">
                <a16:creationId xmlns:a16="http://schemas.microsoft.com/office/drawing/2014/main" id="{F6B81E82-77CD-42EE-BB96-8BC6A5440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872861" y="-1"/>
            <a:ext cx="4319137" cy="20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475EF-3918-4C37-977A-956EB9D7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495" y="1"/>
            <a:ext cx="11473992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9E689-614A-4297-B51A-02A57569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EA80CF-7ED1-4A0E-83CB-11D5DC0A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F512C-84E6-4139-A15F-D2EF1137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119B5B-C61F-4AAB-AD46-F9F017505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E59CEA-4DBF-4E97-8194-416BC9AC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76FBFD-A931-4F8A-8815-3DCE3E77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图片 1128">
            <a:extLst>
              <a:ext uri="{FF2B5EF4-FFF2-40B4-BE49-F238E27FC236}">
                <a16:creationId xmlns:a16="http://schemas.microsoft.com/office/drawing/2014/main" id="{21B0AEAA-D567-4486-80E1-08E446705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37350"/>
            <a:ext cx="7930836" cy="3820649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207126" y="2235084"/>
            <a:ext cx="4482645" cy="973538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207126" y="3486125"/>
            <a:ext cx="4482645" cy="31087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公司或署名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207126" y="3801759"/>
            <a:ext cx="4482645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版权信息或网址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5151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5151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5151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69924" y="6240463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669923" y="1028700"/>
            <a:ext cx="10850563" cy="7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51" r:id="rId4"/>
    <p:sldLayoutId id="2147483650" r:id="rId5"/>
    <p:sldLayoutId id="2147483654" r:id="rId6"/>
    <p:sldLayoutId id="2147483655" r:id="rId7"/>
    <p:sldLayoutId id="2147483661" r:id="rId8"/>
  </p:sldLayoutIdLst>
  <p:transition spd="slow">
    <p:wipe/>
  </p:transition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副标题 18"/>
          <p:cNvSpPr>
            <a:spLocks noGrp="1"/>
          </p:cNvSpPr>
          <p:nvPr>
            <p:ph type="subTitle" idx="4294967295"/>
          </p:nvPr>
        </p:nvSpPr>
        <p:spPr>
          <a:xfrm>
            <a:off x="669925" y="3620218"/>
            <a:ext cx="10850563" cy="1119733"/>
          </a:xfrm>
        </p:spPr>
        <p:txBody>
          <a:bodyPr>
            <a:normAutofit/>
          </a:bodyPr>
          <a:lstStyle/>
          <a:p>
            <a:pPr algn="r"/>
            <a:r>
              <a:rPr lang="zh-CN" altLang="en-US" sz="3600" dirty="0"/>
              <a:t>外科护理        </a:t>
            </a:r>
            <a:r>
              <a:rPr lang="zh-CN" altLang="en-US" sz="2800" dirty="0"/>
              <a:t>杨玉华</a:t>
            </a:r>
            <a:endParaRPr lang="en-US" altLang="zh-CN" sz="3600" dirty="0"/>
          </a:p>
        </p:txBody>
      </p:sp>
      <p:sp>
        <p:nvSpPr>
          <p:cNvPr id="18" name="标题 17"/>
          <p:cNvSpPr>
            <a:spLocks noGrp="1"/>
          </p:cNvSpPr>
          <p:nvPr>
            <p:ph type="ctrTitle" idx="4294967295"/>
          </p:nvPr>
        </p:nvSpPr>
        <p:spPr>
          <a:xfrm>
            <a:off x="669926" y="1520890"/>
            <a:ext cx="10850562" cy="1306767"/>
          </a:xfrm>
        </p:spPr>
        <p:txBody>
          <a:bodyPr>
            <a:normAutofit/>
          </a:bodyPr>
          <a:lstStyle/>
          <a:p>
            <a:pPr algn="r"/>
            <a:r>
              <a:rPr lang="zh-CN" altLang="en-US" sz="7200" dirty="0"/>
              <a:t>腹部损伤病人的护理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grpSp>
        <p:nvGrpSpPr>
          <p:cNvPr id="21" name="Group 36">
            <a:extLst>
              <a:ext uri="{FF2B5EF4-FFF2-40B4-BE49-F238E27FC236}">
                <a16:creationId xmlns:a16="http://schemas.microsoft.com/office/drawing/2014/main" id="{5F434765-C6BD-46F2-9DD7-6FAD0CAAFDF7}"/>
              </a:ext>
            </a:extLst>
          </p:cNvPr>
          <p:cNvGrpSpPr/>
          <p:nvPr/>
        </p:nvGrpSpPr>
        <p:grpSpPr>
          <a:xfrm>
            <a:off x="8816930" y="2761865"/>
            <a:ext cx="2381209" cy="4683967"/>
            <a:chOff x="7346437" y="3001349"/>
            <a:chExt cx="3325083" cy="385665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530CA62-4EFE-42A2-B3BB-985D545186B0}"/>
                </a:ext>
              </a:extLst>
            </p:cNvPr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DF4E7396-E5B8-438B-9418-237BA340A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8548E1A5-9227-460E-B679-DC9A506EBDA5}"/>
              </a:ext>
            </a:extLst>
          </p:cNvPr>
          <p:cNvGrpSpPr/>
          <p:nvPr/>
        </p:nvGrpSpPr>
        <p:grpSpPr>
          <a:xfrm>
            <a:off x="8676469" y="4161455"/>
            <a:ext cx="1877494" cy="3284375"/>
            <a:chOff x="7346434" y="3957897"/>
            <a:chExt cx="2621703" cy="2900101"/>
          </a:xfrm>
        </p:grpSpPr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id="{D69AFA93-ABB5-4466-8DB8-B3D94D50D35C}"/>
                </a:ext>
              </a:extLst>
            </p:cNvPr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C9749F31-CF3E-4616-8F5C-25D9DDF38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0845FEF0-6333-47DD-9674-FC44D6AA52E9}"/>
              </a:ext>
            </a:extLst>
          </p:cNvPr>
          <p:cNvGrpSpPr/>
          <p:nvPr/>
        </p:nvGrpSpPr>
        <p:grpSpPr>
          <a:xfrm>
            <a:off x="8957388" y="1530224"/>
            <a:ext cx="2884924" cy="5915609"/>
            <a:chOff x="7346438" y="2049265"/>
            <a:chExt cx="4028463" cy="4808735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DC88E5B-285C-4159-804C-11A04FF1170D}"/>
                </a:ext>
              </a:extLst>
            </p:cNvPr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104F4346-CEEA-44E0-9FE3-04A96E8FC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076D971F-AC37-42BB-806B-893A7B98329C}"/>
              </a:ext>
            </a:extLst>
          </p:cNvPr>
          <p:cNvGrpSpPr/>
          <p:nvPr/>
        </p:nvGrpSpPr>
        <p:grpSpPr>
          <a:xfrm>
            <a:off x="8536012" y="5533056"/>
            <a:ext cx="1373776" cy="1912774"/>
            <a:chOff x="7346434" y="4909620"/>
            <a:chExt cx="1918320" cy="1948378"/>
          </a:xfrm>
        </p:grpSpPr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FD14658A-50C7-45F0-AD9D-588F6033227F}"/>
                </a:ext>
              </a:extLst>
            </p:cNvPr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9C3442FF-50E8-4B30-B7E7-DF22FA6765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0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0241A5AA-CFF1-480D-8C8B-D085D56AADCA}"/>
              </a:ext>
            </a:extLst>
          </p:cNvPr>
          <p:cNvGrpSpPr/>
          <p:nvPr/>
        </p:nvGrpSpPr>
        <p:grpSpPr>
          <a:xfrm>
            <a:off x="460022" y="1520139"/>
            <a:ext cx="419805" cy="315056"/>
            <a:chOff x="789999" y="2242985"/>
            <a:chExt cx="504229" cy="378415"/>
          </a:xfrm>
        </p:grpSpPr>
        <p:sp>
          <p:nvSpPr>
            <p:cNvPr id="34" name="Rectangle 20">
              <a:extLst>
                <a:ext uri="{FF2B5EF4-FFF2-40B4-BE49-F238E27FC236}">
                  <a16:creationId xmlns:a16="http://schemas.microsoft.com/office/drawing/2014/main" id="{702B0094-F1E3-4900-B5AA-27BBABD2570E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18BCE649-62D4-4427-B1DA-FBF4180ADE01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23">
            <a:extLst>
              <a:ext uri="{FF2B5EF4-FFF2-40B4-BE49-F238E27FC236}">
                <a16:creationId xmlns:a16="http://schemas.microsoft.com/office/drawing/2014/main" id="{D91AD78C-24F7-463A-A500-BE3DC005350B}"/>
              </a:ext>
            </a:extLst>
          </p:cNvPr>
          <p:cNvGrpSpPr/>
          <p:nvPr/>
        </p:nvGrpSpPr>
        <p:grpSpPr>
          <a:xfrm>
            <a:off x="460022" y="2955128"/>
            <a:ext cx="419805" cy="315056"/>
            <a:chOff x="789999" y="2242985"/>
            <a:chExt cx="504229" cy="378415"/>
          </a:xfrm>
        </p:grpSpPr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C6C8A68A-0638-46F9-9811-CB11EFAFD147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D68BBED-500F-49DA-A20D-A7EBD4F59425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27">
            <a:extLst>
              <a:ext uri="{FF2B5EF4-FFF2-40B4-BE49-F238E27FC236}">
                <a16:creationId xmlns:a16="http://schemas.microsoft.com/office/drawing/2014/main" id="{A22B19AE-CC82-468B-83D8-C11443E54A07}"/>
              </a:ext>
            </a:extLst>
          </p:cNvPr>
          <p:cNvGrpSpPr/>
          <p:nvPr/>
        </p:nvGrpSpPr>
        <p:grpSpPr>
          <a:xfrm>
            <a:off x="446065" y="4068251"/>
            <a:ext cx="419805" cy="315056"/>
            <a:chOff x="789999" y="2242985"/>
            <a:chExt cx="504229" cy="378415"/>
          </a:xfrm>
        </p:grpSpPr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94B8E2B4-5E8B-48B5-86ED-F11A30BFF82D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AB6AB5A9-01C9-4C50-921C-D0D350842FB9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31">
            <a:extLst>
              <a:ext uri="{FF2B5EF4-FFF2-40B4-BE49-F238E27FC236}">
                <a16:creationId xmlns:a16="http://schemas.microsoft.com/office/drawing/2014/main" id="{90CF02C0-857B-4CE1-9394-E1C705A20EE9}"/>
              </a:ext>
            </a:extLst>
          </p:cNvPr>
          <p:cNvGrpSpPr/>
          <p:nvPr/>
        </p:nvGrpSpPr>
        <p:grpSpPr>
          <a:xfrm>
            <a:off x="478683" y="5502689"/>
            <a:ext cx="419805" cy="315056"/>
            <a:chOff x="789999" y="2242985"/>
            <a:chExt cx="504229" cy="378415"/>
          </a:xfrm>
        </p:grpSpPr>
        <p:sp>
          <p:nvSpPr>
            <p:cNvPr id="46" name="Rectangle 32">
              <a:extLst>
                <a:ext uri="{FF2B5EF4-FFF2-40B4-BE49-F238E27FC236}">
                  <a16:creationId xmlns:a16="http://schemas.microsoft.com/office/drawing/2014/main" id="{1B62A801-8B1F-44E2-8EEA-4CDEC814BC74}"/>
                </a:ext>
              </a:extLst>
            </p:cNvPr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B60D9011-1D6C-4584-B72D-E827C7276B2C}"/>
                </a:ext>
              </a:extLst>
            </p:cNvPr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4225FC44-5DC8-4B54-98EA-547308E230BE}"/>
              </a:ext>
            </a:extLst>
          </p:cNvPr>
          <p:cNvSpPr txBox="1"/>
          <p:nvPr/>
        </p:nvSpPr>
        <p:spPr>
          <a:xfrm>
            <a:off x="977838" y="1427591"/>
            <a:ext cx="816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体液不足    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与损伤致腹膜内出血、严重腹膜炎、呕吐、禁食等有关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B23A6CE-9CA5-47B7-AE5B-46376129EF24}"/>
              </a:ext>
            </a:extLst>
          </p:cNvPr>
          <p:cNvSpPr txBox="1"/>
          <p:nvPr/>
        </p:nvSpPr>
        <p:spPr>
          <a:xfrm>
            <a:off x="921854" y="2895598"/>
            <a:ext cx="62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急性疼痛    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与腹部损伤有关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E3E42E0-CFD4-4C60-9C5A-6DB681A8001A}"/>
              </a:ext>
            </a:extLst>
          </p:cNvPr>
          <p:cNvSpPr txBox="1"/>
          <p:nvPr/>
        </p:nvSpPr>
        <p:spPr>
          <a:xfrm>
            <a:off x="931184" y="3990392"/>
            <a:ext cx="7774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焦虑</a:t>
            </a:r>
            <a:r>
              <a:rPr lang="zh-CN" altLang="en-US" sz="2000" dirty="0">
                <a:solidFill>
                  <a:srgbClr val="002060"/>
                </a:solidFill>
              </a:rPr>
              <a:t>  </a:t>
            </a:r>
            <a:r>
              <a:rPr lang="zh-CN" altLang="en-US" sz="2000" dirty="0"/>
              <a:t>    </a:t>
            </a:r>
            <a:endParaRPr lang="en-US" altLang="zh-CN" sz="2000" dirty="0"/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与意外损伤的刺激、出血、内脏脱出的视觉刺激、急诊手术及对预后的顾虑等因素有关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7739FD8-7F20-4E79-9459-EE60A3EEE997}"/>
              </a:ext>
            </a:extLst>
          </p:cNvPr>
          <p:cNvSpPr txBox="1"/>
          <p:nvPr/>
        </p:nvSpPr>
        <p:spPr>
          <a:xfrm>
            <a:off x="951724" y="5498619"/>
            <a:ext cx="62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</a:rPr>
              <a:t>潜在并发症：</a:t>
            </a:r>
            <a:endParaRPr lang="en-US" altLang="zh-CN" sz="2800" b="1" dirty="0">
              <a:solidFill>
                <a:srgbClr val="002060"/>
              </a:solidFill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休克、腹腔感染、腹腔脓肿等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C3E8F34-EAD7-4A98-9A50-7E797772C47F}"/>
              </a:ext>
            </a:extLst>
          </p:cNvPr>
          <p:cNvSpPr txBox="1"/>
          <p:nvPr/>
        </p:nvSpPr>
        <p:spPr>
          <a:xfrm>
            <a:off x="669925" y="736312"/>
            <a:ext cx="413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常见护理诊断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415581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75" name="îśļïďè">
            <a:extLst>
              <a:ext uri="{FF2B5EF4-FFF2-40B4-BE49-F238E27FC236}">
                <a16:creationId xmlns:a16="http://schemas.microsoft.com/office/drawing/2014/main" id="{F1DCF161-A732-4E0E-AB82-BD46C052DF6A}"/>
              </a:ext>
            </a:extLst>
          </p:cNvPr>
          <p:cNvSpPr txBox="1"/>
          <p:nvPr/>
        </p:nvSpPr>
        <p:spPr bwMode="auto">
          <a:xfrm>
            <a:off x="572279" y="2245990"/>
            <a:ext cx="6267059" cy="1912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300000"/>
              </a:lnSpc>
              <a:spcBef>
                <a:spcPct val="0"/>
              </a:spcBef>
            </a:pPr>
            <a:r>
              <a:rPr lang="en-US" altLang="zh-CN" sz="2800" dirty="0"/>
              <a:t>02.</a:t>
            </a:r>
            <a:r>
              <a:rPr lang="zh-CN" altLang="en-US" sz="2800" dirty="0"/>
              <a:t>病人腹痛减轻或缓解</a:t>
            </a:r>
            <a:endParaRPr lang="en-US" altLang="zh-CN" sz="2800" dirty="0"/>
          </a:p>
        </p:txBody>
      </p:sp>
      <p:sp>
        <p:nvSpPr>
          <p:cNvPr id="76" name="îśļïďè">
            <a:extLst>
              <a:ext uri="{FF2B5EF4-FFF2-40B4-BE49-F238E27FC236}">
                <a16:creationId xmlns:a16="http://schemas.microsoft.com/office/drawing/2014/main" id="{B0379AB9-7175-4DC6-9F8E-5B666ECE8B3C}"/>
              </a:ext>
            </a:extLst>
          </p:cNvPr>
          <p:cNvSpPr txBox="1"/>
          <p:nvPr/>
        </p:nvSpPr>
        <p:spPr bwMode="auto">
          <a:xfrm>
            <a:off x="572277" y="3440307"/>
            <a:ext cx="7330751" cy="1912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/>
              <a:t>03.</a:t>
            </a:r>
            <a:r>
              <a:rPr lang="zh-CN" altLang="en-US" sz="2800" dirty="0"/>
              <a:t>病人的焦虑程度减轻或缓解</a:t>
            </a:r>
            <a:endParaRPr lang="en-US" altLang="zh-CN" sz="2800" dirty="0"/>
          </a:p>
        </p:txBody>
      </p:sp>
      <p:sp>
        <p:nvSpPr>
          <p:cNvPr id="77" name="îśļïďè">
            <a:extLst>
              <a:ext uri="{FF2B5EF4-FFF2-40B4-BE49-F238E27FC236}">
                <a16:creationId xmlns:a16="http://schemas.microsoft.com/office/drawing/2014/main" id="{80EEE652-730B-4C68-B742-51FE94DF3DFD}"/>
              </a:ext>
            </a:extLst>
          </p:cNvPr>
          <p:cNvSpPr txBox="1"/>
          <p:nvPr/>
        </p:nvSpPr>
        <p:spPr bwMode="auto">
          <a:xfrm>
            <a:off x="195942" y="4398250"/>
            <a:ext cx="10851501" cy="18422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/>
              <a:t>04.</a:t>
            </a:r>
            <a:r>
              <a:rPr lang="zh-CN" altLang="en-US" sz="2800" dirty="0"/>
              <a:t>病人未发生并发症或并发症能及时发现和处理</a:t>
            </a:r>
            <a:endParaRPr lang="en-US" altLang="zh-CN" sz="2800" dirty="0"/>
          </a:p>
        </p:txBody>
      </p:sp>
      <p:sp>
        <p:nvSpPr>
          <p:cNvPr id="79" name="îśļïďè">
            <a:extLst>
              <a:ext uri="{FF2B5EF4-FFF2-40B4-BE49-F238E27FC236}">
                <a16:creationId xmlns:a16="http://schemas.microsoft.com/office/drawing/2014/main" id="{5C6780B5-94C1-4283-898F-D1CDB45A3EA4}"/>
              </a:ext>
            </a:extLst>
          </p:cNvPr>
          <p:cNvSpPr txBox="1"/>
          <p:nvPr/>
        </p:nvSpPr>
        <p:spPr bwMode="auto">
          <a:xfrm>
            <a:off x="811761" y="1431115"/>
            <a:ext cx="8686802" cy="1912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800" dirty="0"/>
              <a:t>01.</a:t>
            </a:r>
            <a:r>
              <a:rPr lang="zh-CN" altLang="en-US" sz="2800" dirty="0"/>
              <a:t>病人体液平衡得到维持，生命体征平稳</a:t>
            </a:r>
            <a:endParaRPr lang="en-US" altLang="zh-CN" sz="2800" dirty="0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F31DE6A-E9D5-426B-B63E-F5F18FB26BEE}"/>
              </a:ext>
            </a:extLst>
          </p:cNvPr>
          <p:cNvSpPr txBox="1"/>
          <p:nvPr/>
        </p:nvSpPr>
        <p:spPr>
          <a:xfrm>
            <a:off x="858417" y="1123950"/>
            <a:ext cx="306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护理目标</a:t>
            </a:r>
          </a:p>
        </p:txBody>
      </p:sp>
    </p:spTree>
    <p:extLst>
      <p:ext uri="{BB962C8B-B14F-4D97-AF65-F5344CB8AC3E}">
        <p14:creationId xmlns:p14="http://schemas.microsoft.com/office/powerpoint/2010/main" val="33028169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F49DDB-9828-4ACE-8755-2D9963B9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935" y="2127380"/>
            <a:ext cx="4226768" cy="47306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876E58A-DB20-41D9-B2A5-9D27A4B64467}"/>
              </a:ext>
            </a:extLst>
          </p:cNvPr>
          <p:cNvSpPr txBox="1"/>
          <p:nvPr/>
        </p:nvSpPr>
        <p:spPr>
          <a:xfrm>
            <a:off x="438538" y="862340"/>
            <a:ext cx="54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一、现场急救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2F2717-C89B-465A-827E-3DAB5BEE507D}"/>
              </a:ext>
            </a:extLst>
          </p:cNvPr>
          <p:cNvSpPr txBox="1"/>
          <p:nvPr/>
        </p:nvSpPr>
        <p:spPr>
          <a:xfrm>
            <a:off x="3769569" y="2183364"/>
            <a:ext cx="7987002" cy="427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/>
              <a:t>◆首先检查呼吸情况，保持呼吸道通畅</a:t>
            </a:r>
            <a:r>
              <a:rPr lang="en-US" altLang="zh-CN" sz="2800" dirty="0"/>
              <a:t>;</a:t>
            </a:r>
            <a:r>
              <a:rPr lang="zh-CN" altLang="en-US" sz="2800" dirty="0"/>
              <a:t>包扎伤口，控制外出血，将伤肢妥善外固定</a:t>
            </a:r>
            <a:r>
              <a:rPr lang="en-US" altLang="zh-CN" sz="2800" dirty="0"/>
              <a:t>;</a:t>
            </a:r>
            <a:r>
              <a:rPr lang="zh-CN" altLang="en-US" sz="2800" dirty="0"/>
              <a:t>有休克表现者应尽快建立静脉通路，快速输液。</a:t>
            </a:r>
          </a:p>
          <a:p>
            <a:pPr>
              <a:lnSpc>
                <a:spcPct val="200000"/>
              </a:lnSpc>
            </a:pPr>
            <a:r>
              <a:rPr lang="zh-CN" altLang="en-US" sz="2800" dirty="0"/>
              <a:t>◆开放性腹部损伤者，妥善处理，伴有肠管脱出者，可用消毒碗覆盖保护，勿予强行回纳。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0B5A8D-EFB6-4C70-8D9F-1D7354861BE7}"/>
              </a:ext>
            </a:extLst>
          </p:cNvPr>
          <p:cNvSpPr txBox="1"/>
          <p:nvPr/>
        </p:nvSpPr>
        <p:spPr>
          <a:xfrm>
            <a:off x="1117794" y="1567541"/>
            <a:ext cx="971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腹部损伤常合并多发性损伤，急救时应分清轻重缓急。</a:t>
            </a:r>
          </a:p>
        </p:txBody>
      </p:sp>
    </p:spTree>
    <p:extLst>
      <p:ext uri="{BB962C8B-B14F-4D97-AF65-F5344CB8AC3E}">
        <p14:creationId xmlns:p14="http://schemas.microsoft.com/office/powerpoint/2010/main" val="306273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81C6268-59D1-4829-97FB-22AF95D80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6" r="4242"/>
          <a:stretch/>
        </p:blipFill>
        <p:spPr>
          <a:xfrm>
            <a:off x="1" y="307910"/>
            <a:ext cx="12192000" cy="6550090"/>
          </a:xfrm>
          <a:prstGeom prst="rect">
            <a:avLst/>
          </a:prstGeom>
        </p:spPr>
      </p:pic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76E58A-DB20-41D9-B2A5-9D27A4B64467}"/>
              </a:ext>
            </a:extLst>
          </p:cNvPr>
          <p:cNvSpPr txBox="1"/>
          <p:nvPr/>
        </p:nvSpPr>
        <p:spPr>
          <a:xfrm>
            <a:off x="438538" y="862340"/>
            <a:ext cx="54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一、现场急救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1D7388-7683-4B16-ADEB-9882BBF39EDE}"/>
              </a:ext>
            </a:extLst>
          </p:cNvPr>
          <p:cNvSpPr/>
          <p:nvPr/>
        </p:nvSpPr>
        <p:spPr>
          <a:xfrm>
            <a:off x="604610" y="2532908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</a:rPr>
              <a:t>开放性腹部损伤者现场处理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245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74891B-F606-493A-95FE-FF3D6D0C29FF}"/>
              </a:ext>
            </a:extLst>
          </p:cNvPr>
          <p:cNvSpPr txBox="1"/>
          <p:nvPr/>
        </p:nvSpPr>
        <p:spPr>
          <a:xfrm>
            <a:off x="438538" y="862340"/>
            <a:ext cx="65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二、非手术治疗护理及手术前护理</a:t>
            </a:r>
            <a:br>
              <a:rPr lang="zh-CN" altLang="en-US" sz="2800" dirty="0"/>
            </a:br>
            <a:endParaRPr lang="zh-CN" altLang="en-US" sz="2800" dirty="0"/>
          </a:p>
        </p:txBody>
      </p:sp>
      <p:grpSp>
        <p:nvGrpSpPr>
          <p:cNvPr id="122" name="Group 2010">
            <a:extLst>
              <a:ext uri="{FF2B5EF4-FFF2-40B4-BE49-F238E27FC236}">
                <a16:creationId xmlns:a16="http://schemas.microsoft.com/office/drawing/2014/main" id="{E3977926-BA8E-4D94-B0AE-46171C1B29D0}"/>
              </a:ext>
            </a:extLst>
          </p:cNvPr>
          <p:cNvGrpSpPr/>
          <p:nvPr/>
        </p:nvGrpSpPr>
        <p:grpSpPr>
          <a:xfrm>
            <a:off x="595280" y="1885944"/>
            <a:ext cx="763858" cy="3447415"/>
            <a:chOff x="518981" y="-15"/>
            <a:chExt cx="1860633" cy="6521308"/>
          </a:xfrm>
        </p:grpSpPr>
        <p:sp>
          <p:nvSpPr>
            <p:cNvPr id="123" name="Shape 2003">
              <a:extLst>
                <a:ext uri="{FF2B5EF4-FFF2-40B4-BE49-F238E27FC236}">
                  <a16:creationId xmlns:a16="http://schemas.microsoft.com/office/drawing/2014/main" id="{F8501764-7B97-4F8A-9330-3876300F9F50}"/>
                </a:ext>
              </a:extLst>
            </p:cNvPr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Shape 2004">
              <a:extLst>
                <a:ext uri="{FF2B5EF4-FFF2-40B4-BE49-F238E27FC236}">
                  <a16:creationId xmlns:a16="http://schemas.microsoft.com/office/drawing/2014/main" id="{899857C8-A131-45C0-96E8-298A4856560F}"/>
                </a:ext>
              </a:extLst>
            </p:cNvPr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Shape 2005">
              <a:extLst>
                <a:ext uri="{FF2B5EF4-FFF2-40B4-BE49-F238E27FC236}">
                  <a16:creationId xmlns:a16="http://schemas.microsoft.com/office/drawing/2014/main" id="{D97922AB-427F-41BB-B8E7-07A4645DB15C}"/>
                </a:ext>
              </a:extLst>
            </p:cNvPr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Shape 2006">
              <a:extLst>
                <a:ext uri="{FF2B5EF4-FFF2-40B4-BE49-F238E27FC236}">
                  <a16:creationId xmlns:a16="http://schemas.microsoft.com/office/drawing/2014/main" id="{88A8F946-0F47-4802-AF7E-E138F238BD68}"/>
                </a:ext>
              </a:extLst>
            </p:cNvPr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Shape 2009">
              <a:extLst>
                <a:ext uri="{FF2B5EF4-FFF2-40B4-BE49-F238E27FC236}">
                  <a16:creationId xmlns:a16="http://schemas.microsoft.com/office/drawing/2014/main" id="{4834ECE5-4E7F-4330-8608-5A8BB8586F8D}"/>
                </a:ext>
              </a:extLst>
            </p:cNvPr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2018">
            <a:extLst>
              <a:ext uri="{FF2B5EF4-FFF2-40B4-BE49-F238E27FC236}">
                <a16:creationId xmlns:a16="http://schemas.microsoft.com/office/drawing/2014/main" id="{C5DE50CE-A3F5-4EDB-9787-5D7D7391EB06}"/>
              </a:ext>
            </a:extLst>
          </p:cNvPr>
          <p:cNvGrpSpPr/>
          <p:nvPr/>
        </p:nvGrpSpPr>
        <p:grpSpPr>
          <a:xfrm>
            <a:off x="2062675" y="2555007"/>
            <a:ext cx="763859" cy="2672757"/>
            <a:chOff x="525331" y="0"/>
            <a:chExt cx="1860634" cy="5055926"/>
          </a:xfrm>
        </p:grpSpPr>
        <p:sp>
          <p:nvSpPr>
            <p:cNvPr id="131" name="Shape 2011">
              <a:extLst>
                <a:ext uri="{FF2B5EF4-FFF2-40B4-BE49-F238E27FC236}">
                  <a16:creationId xmlns:a16="http://schemas.microsoft.com/office/drawing/2014/main" id="{08414000-35E9-4511-9764-6FE5A22CF621}"/>
                </a:ext>
              </a:extLst>
            </p:cNvPr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Shape 2012">
              <a:extLst>
                <a:ext uri="{FF2B5EF4-FFF2-40B4-BE49-F238E27FC236}">
                  <a16:creationId xmlns:a16="http://schemas.microsoft.com/office/drawing/2014/main" id="{8BF98686-FFDC-43F7-9CA2-B2F5104BAD82}"/>
                </a:ext>
              </a:extLst>
            </p:cNvPr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Shape 2013">
              <a:extLst>
                <a:ext uri="{FF2B5EF4-FFF2-40B4-BE49-F238E27FC236}">
                  <a16:creationId xmlns:a16="http://schemas.microsoft.com/office/drawing/2014/main" id="{8FED70A7-F2C6-4F3A-9109-37A41B708BA4}"/>
                </a:ext>
              </a:extLst>
            </p:cNvPr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Shape 2014">
              <a:extLst>
                <a:ext uri="{FF2B5EF4-FFF2-40B4-BE49-F238E27FC236}">
                  <a16:creationId xmlns:a16="http://schemas.microsoft.com/office/drawing/2014/main" id="{F81743D7-F2C6-4267-9181-066F3704644E}"/>
                </a:ext>
              </a:extLst>
            </p:cNvPr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Shape 2017">
              <a:extLst>
                <a:ext uri="{FF2B5EF4-FFF2-40B4-BE49-F238E27FC236}">
                  <a16:creationId xmlns:a16="http://schemas.microsoft.com/office/drawing/2014/main" id="{5C20D92A-7FB9-4DAD-9AEF-FBB859F7E6D3}"/>
                </a:ext>
              </a:extLst>
            </p:cNvPr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2026">
            <a:extLst>
              <a:ext uri="{FF2B5EF4-FFF2-40B4-BE49-F238E27FC236}">
                <a16:creationId xmlns:a16="http://schemas.microsoft.com/office/drawing/2014/main" id="{560FF4F1-CEA5-4C26-BC59-0715B9971681}"/>
              </a:ext>
            </a:extLst>
          </p:cNvPr>
          <p:cNvGrpSpPr/>
          <p:nvPr/>
        </p:nvGrpSpPr>
        <p:grpSpPr>
          <a:xfrm>
            <a:off x="3786369" y="1811299"/>
            <a:ext cx="763859" cy="3451021"/>
            <a:chOff x="531680" y="0"/>
            <a:chExt cx="1860635" cy="6528129"/>
          </a:xfrm>
        </p:grpSpPr>
        <p:sp>
          <p:nvSpPr>
            <p:cNvPr id="139" name="Shape 2019">
              <a:extLst>
                <a:ext uri="{FF2B5EF4-FFF2-40B4-BE49-F238E27FC236}">
                  <a16:creationId xmlns:a16="http://schemas.microsoft.com/office/drawing/2014/main" id="{4407ADA7-043E-41B7-8369-2ABCAAC37531}"/>
                </a:ext>
              </a:extLst>
            </p:cNvPr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Shape 2020">
              <a:extLst>
                <a:ext uri="{FF2B5EF4-FFF2-40B4-BE49-F238E27FC236}">
                  <a16:creationId xmlns:a16="http://schemas.microsoft.com/office/drawing/2014/main" id="{379B0F3C-D258-4DAB-9120-4BB62696264A}"/>
                </a:ext>
              </a:extLst>
            </p:cNvPr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1" name="Shape 2021">
              <a:extLst>
                <a:ext uri="{FF2B5EF4-FFF2-40B4-BE49-F238E27FC236}">
                  <a16:creationId xmlns:a16="http://schemas.microsoft.com/office/drawing/2014/main" id="{6BF0FA34-5567-411F-9ECC-109942527E9D}"/>
                </a:ext>
              </a:extLst>
            </p:cNvPr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Shape 2022">
              <a:extLst>
                <a:ext uri="{FF2B5EF4-FFF2-40B4-BE49-F238E27FC236}">
                  <a16:creationId xmlns:a16="http://schemas.microsoft.com/office/drawing/2014/main" id="{4DFBAF62-9048-46C4-9DED-FE2497991D8F}"/>
                </a:ext>
              </a:extLst>
            </p:cNvPr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Shape 2025">
              <a:extLst>
                <a:ext uri="{FF2B5EF4-FFF2-40B4-BE49-F238E27FC236}">
                  <a16:creationId xmlns:a16="http://schemas.microsoft.com/office/drawing/2014/main" id="{EE81A41C-04DF-450A-BD90-66AAF2009D8D}"/>
                </a:ext>
              </a:extLst>
            </p:cNvPr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Group 2034">
            <a:extLst>
              <a:ext uri="{FF2B5EF4-FFF2-40B4-BE49-F238E27FC236}">
                <a16:creationId xmlns:a16="http://schemas.microsoft.com/office/drawing/2014/main" id="{C074426D-1136-43D6-BA89-65602E08DDB2}"/>
              </a:ext>
            </a:extLst>
          </p:cNvPr>
          <p:cNvGrpSpPr/>
          <p:nvPr/>
        </p:nvGrpSpPr>
        <p:grpSpPr>
          <a:xfrm>
            <a:off x="5502198" y="2555007"/>
            <a:ext cx="763858" cy="2672757"/>
            <a:chOff x="523115" y="0"/>
            <a:chExt cx="1860634" cy="5055926"/>
          </a:xfrm>
        </p:grpSpPr>
        <p:sp>
          <p:nvSpPr>
            <p:cNvPr id="147" name="Shape 2027">
              <a:extLst>
                <a:ext uri="{FF2B5EF4-FFF2-40B4-BE49-F238E27FC236}">
                  <a16:creationId xmlns:a16="http://schemas.microsoft.com/office/drawing/2014/main" id="{D982D13C-8842-4516-9B1B-9884163E2B77}"/>
                </a:ext>
              </a:extLst>
            </p:cNvPr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Shape 2028">
              <a:extLst>
                <a:ext uri="{FF2B5EF4-FFF2-40B4-BE49-F238E27FC236}">
                  <a16:creationId xmlns:a16="http://schemas.microsoft.com/office/drawing/2014/main" id="{C81AB4FA-E04A-4FA5-95F1-2F0191825622}"/>
                </a:ext>
              </a:extLst>
            </p:cNvPr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Shape 2029">
              <a:extLst>
                <a:ext uri="{FF2B5EF4-FFF2-40B4-BE49-F238E27FC236}">
                  <a16:creationId xmlns:a16="http://schemas.microsoft.com/office/drawing/2014/main" id="{B507E202-2736-465A-9931-80677140CB63}"/>
                </a:ext>
              </a:extLst>
            </p:cNvPr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Shape 2031">
              <a:extLst>
                <a:ext uri="{FF2B5EF4-FFF2-40B4-BE49-F238E27FC236}">
                  <a16:creationId xmlns:a16="http://schemas.microsoft.com/office/drawing/2014/main" id="{A9A69DE7-F76B-4A04-8AC4-CE8AB89A0AA5}"/>
                </a:ext>
              </a:extLst>
            </p:cNvPr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Shape 2033">
              <a:extLst>
                <a:ext uri="{FF2B5EF4-FFF2-40B4-BE49-F238E27FC236}">
                  <a16:creationId xmlns:a16="http://schemas.microsoft.com/office/drawing/2014/main" id="{449D7AE5-009D-4629-B9D0-6D1E8133E7B7}"/>
                </a:ext>
              </a:extLst>
            </p:cNvPr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4" name="Group 2042">
            <a:extLst>
              <a:ext uri="{FF2B5EF4-FFF2-40B4-BE49-F238E27FC236}">
                <a16:creationId xmlns:a16="http://schemas.microsoft.com/office/drawing/2014/main" id="{587B0B14-E0DF-43DF-815E-3C28623764E2}"/>
              </a:ext>
            </a:extLst>
          </p:cNvPr>
          <p:cNvGrpSpPr/>
          <p:nvPr/>
        </p:nvGrpSpPr>
        <p:grpSpPr>
          <a:xfrm>
            <a:off x="7233758" y="1811299"/>
            <a:ext cx="763858" cy="3451021"/>
            <a:chOff x="544381" y="0"/>
            <a:chExt cx="1860634" cy="6528129"/>
          </a:xfrm>
        </p:grpSpPr>
        <p:sp>
          <p:nvSpPr>
            <p:cNvPr id="155" name="Shape 2035">
              <a:extLst>
                <a:ext uri="{FF2B5EF4-FFF2-40B4-BE49-F238E27FC236}">
                  <a16:creationId xmlns:a16="http://schemas.microsoft.com/office/drawing/2014/main" id="{37B91339-F945-4DE9-821C-F5896E11F9C8}"/>
                </a:ext>
              </a:extLst>
            </p:cNvPr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Shape 2036">
              <a:extLst>
                <a:ext uri="{FF2B5EF4-FFF2-40B4-BE49-F238E27FC236}">
                  <a16:creationId xmlns:a16="http://schemas.microsoft.com/office/drawing/2014/main" id="{A3D5991C-6EE3-4BA3-A6C4-313617A9FBC9}"/>
                </a:ext>
              </a:extLst>
            </p:cNvPr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7" name="Shape 2037">
              <a:extLst>
                <a:ext uri="{FF2B5EF4-FFF2-40B4-BE49-F238E27FC236}">
                  <a16:creationId xmlns:a16="http://schemas.microsoft.com/office/drawing/2014/main" id="{5609E401-CF1A-4EDA-A22E-38447311F1BC}"/>
                </a:ext>
              </a:extLst>
            </p:cNvPr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Shape 2038">
              <a:extLst>
                <a:ext uri="{FF2B5EF4-FFF2-40B4-BE49-F238E27FC236}">
                  <a16:creationId xmlns:a16="http://schemas.microsoft.com/office/drawing/2014/main" id="{68F50C34-E046-47B4-AB04-09E5C4AA6A20}"/>
                </a:ext>
              </a:extLst>
            </p:cNvPr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1" name="Shape 2041">
              <a:extLst>
                <a:ext uri="{FF2B5EF4-FFF2-40B4-BE49-F238E27FC236}">
                  <a16:creationId xmlns:a16="http://schemas.microsoft.com/office/drawing/2014/main" id="{43675FBB-5272-463F-B9C2-01AF8FD3FEFC}"/>
                </a:ext>
              </a:extLst>
            </p:cNvPr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2" name="Group 2050">
            <a:extLst>
              <a:ext uri="{FF2B5EF4-FFF2-40B4-BE49-F238E27FC236}">
                <a16:creationId xmlns:a16="http://schemas.microsoft.com/office/drawing/2014/main" id="{CBA37769-49DB-44E0-989D-770598F174B1}"/>
              </a:ext>
            </a:extLst>
          </p:cNvPr>
          <p:cNvGrpSpPr/>
          <p:nvPr/>
        </p:nvGrpSpPr>
        <p:grpSpPr>
          <a:xfrm>
            <a:off x="8944057" y="2555007"/>
            <a:ext cx="763859" cy="2672757"/>
            <a:chOff x="525331" y="0"/>
            <a:chExt cx="1860634" cy="5055926"/>
          </a:xfrm>
        </p:grpSpPr>
        <p:sp>
          <p:nvSpPr>
            <p:cNvPr id="163" name="Shape 2043">
              <a:extLst>
                <a:ext uri="{FF2B5EF4-FFF2-40B4-BE49-F238E27FC236}">
                  <a16:creationId xmlns:a16="http://schemas.microsoft.com/office/drawing/2014/main" id="{B05C6957-3E13-4114-A83D-FA6CC2AF90E2}"/>
                </a:ext>
              </a:extLst>
            </p:cNvPr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" name="Shape 2044">
              <a:extLst>
                <a:ext uri="{FF2B5EF4-FFF2-40B4-BE49-F238E27FC236}">
                  <a16:creationId xmlns:a16="http://schemas.microsoft.com/office/drawing/2014/main" id="{EE231875-0F6B-4211-8A3C-FE869FD523BE}"/>
                </a:ext>
              </a:extLst>
            </p:cNvPr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" name="Shape 2045">
              <a:extLst>
                <a:ext uri="{FF2B5EF4-FFF2-40B4-BE49-F238E27FC236}">
                  <a16:creationId xmlns:a16="http://schemas.microsoft.com/office/drawing/2014/main" id="{46DB9764-BF57-4ADD-99A8-82579FFF87CE}"/>
                </a:ext>
              </a:extLst>
            </p:cNvPr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Shape 2046">
              <a:extLst>
                <a:ext uri="{FF2B5EF4-FFF2-40B4-BE49-F238E27FC236}">
                  <a16:creationId xmlns:a16="http://schemas.microsoft.com/office/drawing/2014/main" id="{C224C53A-4FE3-4A56-B5F2-37EB501DF477}"/>
                </a:ext>
              </a:extLst>
            </p:cNvPr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Shape 2049">
              <a:extLst>
                <a:ext uri="{FF2B5EF4-FFF2-40B4-BE49-F238E27FC236}">
                  <a16:creationId xmlns:a16="http://schemas.microsoft.com/office/drawing/2014/main" id="{6CCBF133-177C-4F84-A0BD-993100035370}"/>
                </a:ext>
              </a:extLst>
            </p:cNvPr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026">
            <a:extLst>
              <a:ext uri="{FF2B5EF4-FFF2-40B4-BE49-F238E27FC236}">
                <a16:creationId xmlns:a16="http://schemas.microsoft.com/office/drawing/2014/main" id="{A9097691-BF32-4C79-8CFD-76298031B8D7}"/>
              </a:ext>
            </a:extLst>
          </p:cNvPr>
          <p:cNvGrpSpPr/>
          <p:nvPr/>
        </p:nvGrpSpPr>
        <p:grpSpPr>
          <a:xfrm>
            <a:off x="10526181" y="1867282"/>
            <a:ext cx="763859" cy="3451021"/>
            <a:chOff x="531680" y="0"/>
            <a:chExt cx="1860635" cy="6528129"/>
          </a:xfrm>
        </p:grpSpPr>
        <p:sp>
          <p:nvSpPr>
            <p:cNvPr id="171" name="Shape 2019">
              <a:extLst>
                <a:ext uri="{FF2B5EF4-FFF2-40B4-BE49-F238E27FC236}">
                  <a16:creationId xmlns:a16="http://schemas.microsoft.com/office/drawing/2014/main" id="{ED9337FC-C71B-4857-9679-04E1AA0DCCB4}"/>
                </a:ext>
              </a:extLst>
            </p:cNvPr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108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2" name="Shape 2020">
              <a:extLst>
                <a:ext uri="{FF2B5EF4-FFF2-40B4-BE49-F238E27FC236}">
                  <a16:creationId xmlns:a16="http://schemas.microsoft.com/office/drawing/2014/main" id="{58D65FC9-8CD3-4392-9926-9E90CC298CD4}"/>
                </a:ext>
              </a:extLst>
            </p:cNvPr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3" name="Shape 2021">
              <a:extLst>
                <a:ext uri="{FF2B5EF4-FFF2-40B4-BE49-F238E27FC236}">
                  <a16:creationId xmlns:a16="http://schemas.microsoft.com/office/drawing/2014/main" id="{7AF1672E-FCB4-4DA6-A1BF-D181B56335DD}"/>
                </a:ext>
              </a:extLst>
            </p:cNvPr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Shape 2022">
              <a:extLst>
                <a:ext uri="{FF2B5EF4-FFF2-40B4-BE49-F238E27FC236}">
                  <a16:creationId xmlns:a16="http://schemas.microsoft.com/office/drawing/2014/main" id="{40EA9D57-66AA-4EA9-9F8A-D9485C31CDF4}"/>
                </a:ext>
              </a:extLst>
            </p:cNvPr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Shape 2025">
              <a:extLst>
                <a:ext uri="{FF2B5EF4-FFF2-40B4-BE49-F238E27FC236}">
                  <a16:creationId xmlns:a16="http://schemas.microsoft.com/office/drawing/2014/main" id="{0BDE82FD-25CB-431B-A4B9-601EAF0D3D5A}"/>
                </a:ext>
              </a:extLst>
            </p:cNvPr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7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844FC5C-B0FB-4858-8682-EA04CED71AE4}"/>
              </a:ext>
            </a:extLst>
          </p:cNvPr>
          <p:cNvSpPr txBox="1"/>
          <p:nvPr/>
        </p:nvSpPr>
        <p:spPr>
          <a:xfrm>
            <a:off x="130628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心理护理</a:t>
            </a: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615F0D2C-C51D-44AB-9774-C23AB44DE2D8}"/>
              </a:ext>
            </a:extLst>
          </p:cNvPr>
          <p:cNvSpPr txBox="1"/>
          <p:nvPr/>
        </p:nvSpPr>
        <p:spPr>
          <a:xfrm>
            <a:off x="1587757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休息与体位</a:t>
            </a:r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B3A05B5B-B981-4D14-93B5-36FEAFAC9B4E}"/>
              </a:ext>
            </a:extLst>
          </p:cNvPr>
          <p:cNvSpPr txBox="1"/>
          <p:nvPr/>
        </p:nvSpPr>
        <p:spPr>
          <a:xfrm>
            <a:off x="3296816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病情观察</a:t>
            </a: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6548A564-356E-46AA-AE75-A5E51F660390}"/>
              </a:ext>
            </a:extLst>
          </p:cNvPr>
          <p:cNvSpPr txBox="1"/>
          <p:nvPr/>
        </p:nvSpPr>
        <p:spPr>
          <a:xfrm>
            <a:off x="5043197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饮食和补液</a:t>
            </a:r>
          </a:p>
        </p:txBody>
      </p:sp>
      <p:sp>
        <p:nvSpPr>
          <p:cNvPr id="181" name="文本框 180">
            <a:extLst>
              <a:ext uri="{FF2B5EF4-FFF2-40B4-BE49-F238E27FC236}">
                <a16:creationId xmlns:a16="http://schemas.microsoft.com/office/drawing/2014/main" id="{D5C16B09-1BFE-4D30-861F-15EBD0A2D01F}"/>
              </a:ext>
            </a:extLst>
          </p:cNvPr>
          <p:cNvSpPr txBox="1"/>
          <p:nvPr/>
        </p:nvSpPr>
        <p:spPr>
          <a:xfrm>
            <a:off x="6752255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防治感染</a:t>
            </a: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5BD223E4-9E14-4777-AA1A-637D90518384}"/>
              </a:ext>
            </a:extLst>
          </p:cNvPr>
          <p:cNvSpPr txBox="1"/>
          <p:nvPr/>
        </p:nvSpPr>
        <p:spPr>
          <a:xfrm>
            <a:off x="8470646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镇静止痛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82E8E12E-D00E-436B-869A-198983AA49B6}"/>
              </a:ext>
            </a:extLst>
          </p:cNvPr>
          <p:cNvSpPr txBox="1"/>
          <p:nvPr/>
        </p:nvSpPr>
        <p:spPr>
          <a:xfrm>
            <a:off x="10049071" y="5161527"/>
            <a:ext cx="173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完善术前准备</a:t>
            </a:r>
          </a:p>
        </p:txBody>
      </p:sp>
    </p:spTree>
    <p:extLst>
      <p:ext uri="{BB962C8B-B14F-4D97-AF65-F5344CB8AC3E}">
        <p14:creationId xmlns:p14="http://schemas.microsoft.com/office/powerpoint/2010/main" val="31088489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81BE04-7C0C-4A0C-89D1-76DB82F4870D}"/>
              </a:ext>
            </a:extLst>
          </p:cNvPr>
          <p:cNvSpPr txBox="1"/>
          <p:nvPr/>
        </p:nvSpPr>
        <p:spPr>
          <a:xfrm>
            <a:off x="4702629" y="3549556"/>
            <a:ext cx="3293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二、手术后护理</a:t>
            </a:r>
            <a:br>
              <a:rPr lang="zh-CN" altLang="en-US" sz="2800" dirty="0"/>
            </a:br>
            <a:endParaRPr lang="zh-CN" altLang="en-US" sz="2800" dirty="0"/>
          </a:p>
        </p:txBody>
      </p:sp>
      <p:sp>
        <p:nvSpPr>
          <p:cNvPr id="11" name="Shape 1302">
            <a:extLst>
              <a:ext uri="{FF2B5EF4-FFF2-40B4-BE49-F238E27FC236}">
                <a16:creationId xmlns:a16="http://schemas.microsoft.com/office/drawing/2014/main" id="{F6FBED42-F404-4433-AB5C-0D9BD9E0527C}"/>
              </a:ext>
            </a:extLst>
          </p:cNvPr>
          <p:cNvSpPr>
            <a:spLocks/>
          </p:cNvSpPr>
          <p:nvPr/>
        </p:nvSpPr>
        <p:spPr bwMode="auto">
          <a:xfrm>
            <a:off x="6589113" y="1697944"/>
            <a:ext cx="952371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F4A6A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5841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2</a:t>
            </a:r>
          </a:p>
        </p:txBody>
      </p:sp>
      <p:sp>
        <p:nvSpPr>
          <p:cNvPr id="12" name="Shape 1305">
            <a:extLst>
              <a:ext uri="{FF2B5EF4-FFF2-40B4-BE49-F238E27FC236}">
                <a16:creationId xmlns:a16="http://schemas.microsoft.com/office/drawing/2014/main" id="{35082BFD-605B-4FC0-B61A-A3D604EC17E5}"/>
              </a:ext>
            </a:extLst>
          </p:cNvPr>
          <p:cNvSpPr/>
          <p:nvPr/>
        </p:nvSpPr>
        <p:spPr bwMode="auto">
          <a:xfrm>
            <a:off x="5781184" y="1899556"/>
            <a:ext cx="671421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666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3" name="Shape 1306">
            <a:extLst>
              <a:ext uri="{FF2B5EF4-FFF2-40B4-BE49-F238E27FC236}">
                <a16:creationId xmlns:a16="http://schemas.microsoft.com/office/drawing/2014/main" id="{DA8C4359-EF90-4AC4-A5B3-8D1AE1E20A00}"/>
              </a:ext>
            </a:extLst>
          </p:cNvPr>
          <p:cNvSpPr/>
          <p:nvPr/>
        </p:nvSpPr>
        <p:spPr bwMode="auto">
          <a:xfrm rot="7172730">
            <a:off x="7441440" y="4763409"/>
            <a:ext cx="671511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</a:pPr>
            <a:endParaRPr sz="32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4" name="Shape 1307">
            <a:extLst>
              <a:ext uri="{FF2B5EF4-FFF2-40B4-BE49-F238E27FC236}">
                <a16:creationId xmlns:a16="http://schemas.microsoft.com/office/drawing/2014/main" id="{34244261-8358-41E9-B5C6-63EF26299762}"/>
              </a:ext>
            </a:extLst>
          </p:cNvPr>
          <p:cNvSpPr/>
          <p:nvPr/>
        </p:nvSpPr>
        <p:spPr bwMode="auto">
          <a:xfrm rot="3600000">
            <a:off x="7438267" y="2861584"/>
            <a:ext cx="671511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</a:pPr>
            <a:endParaRPr sz="32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5" name="Shape 1308">
            <a:extLst>
              <a:ext uri="{FF2B5EF4-FFF2-40B4-BE49-F238E27FC236}">
                <a16:creationId xmlns:a16="http://schemas.microsoft.com/office/drawing/2014/main" id="{29EF415D-1EAC-4037-A6D8-EAFDEBB4F8B3}"/>
              </a:ext>
            </a:extLst>
          </p:cNvPr>
          <p:cNvSpPr/>
          <p:nvPr/>
        </p:nvSpPr>
        <p:spPr bwMode="auto">
          <a:xfrm rot="10800000">
            <a:off x="5771661" y="5730195"/>
            <a:ext cx="67301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</a:pPr>
            <a:endParaRPr sz="18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6" name="Shape 1309">
            <a:extLst>
              <a:ext uri="{FF2B5EF4-FFF2-40B4-BE49-F238E27FC236}">
                <a16:creationId xmlns:a16="http://schemas.microsoft.com/office/drawing/2014/main" id="{87E44663-66C6-4965-8545-FAE5CBF2979A}"/>
              </a:ext>
            </a:extLst>
          </p:cNvPr>
          <p:cNvSpPr/>
          <p:nvPr/>
        </p:nvSpPr>
        <p:spPr bwMode="auto">
          <a:xfrm rot="18000000">
            <a:off x="4119252" y="2853647"/>
            <a:ext cx="673100" cy="28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</a:pPr>
            <a:endParaRPr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7" name="Shape 1310">
            <a:extLst>
              <a:ext uri="{FF2B5EF4-FFF2-40B4-BE49-F238E27FC236}">
                <a16:creationId xmlns:a16="http://schemas.microsoft.com/office/drawing/2014/main" id="{8B3637FC-5A63-413E-9433-DB877C1FBEAA}"/>
              </a:ext>
            </a:extLst>
          </p:cNvPr>
          <p:cNvSpPr/>
          <p:nvPr/>
        </p:nvSpPr>
        <p:spPr bwMode="auto">
          <a:xfrm rot="14400000">
            <a:off x="4116076" y="4768171"/>
            <a:ext cx="671513" cy="30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9C9088"/>
          </a:solidFill>
          <a:ln w="38100" cap="flat">
            <a:solidFill>
              <a:srgbClr val="9C9088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064" fontAlgn="base">
              <a:lnSpc>
                <a:spcPct val="110000"/>
              </a:lnSpc>
              <a:spcBef>
                <a:spcPts val="1500"/>
              </a:spcBef>
              <a:spcAft>
                <a:spcPct val="0"/>
              </a:spcAft>
            </a:pPr>
            <a:endParaRPr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18" name="Shape 1312">
            <a:extLst>
              <a:ext uri="{FF2B5EF4-FFF2-40B4-BE49-F238E27FC236}">
                <a16:creationId xmlns:a16="http://schemas.microsoft.com/office/drawing/2014/main" id="{945B2304-5331-40D8-950E-40FEC804C3FC}"/>
              </a:ext>
            </a:extLst>
          </p:cNvPr>
          <p:cNvSpPr>
            <a:spLocks/>
          </p:cNvSpPr>
          <p:nvPr/>
        </p:nvSpPr>
        <p:spPr bwMode="auto">
          <a:xfrm>
            <a:off x="7544658" y="3342596"/>
            <a:ext cx="952371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C1CA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5841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3</a:t>
            </a:r>
          </a:p>
        </p:txBody>
      </p:sp>
      <p:sp>
        <p:nvSpPr>
          <p:cNvPr id="19" name="Shape 1315">
            <a:extLst>
              <a:ext uri="{FF2B5EF4-FFF2-40B4-BE49-F238E27FC236}">
                <a16:creationId xmlns:a16="http://schemas.microsoft.com/office/drawing/2014/main" id="{412E7F79-D461-4666-A5FA-8EE838292D99}"/>
              </a:ext>
            </a:extLst>
          </p:cNvPr>
          <p:cNvSpPr>
            <a:spLocks/>
          </p:cNvSpPr>
          <p:nvPr/>
        </p:nvSpPr>
        <p:spPr bwMode="auto">
          <a:xfrm>
            <a:off x="3730410" y="3342596"/>
            <a:ext cx="950784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F4A6A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5841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6</a:t>
            </a:r>
          </a:p>
        </p:txBody>
      </p:sp>
      <p:sp>
        <p:nvSpPr>
          <p:cNvPr id="20" name="Shape 1318">
            <a:extLst>
              <a:ext uri="{FF2B5EF4-FFF2-40B4-BE49-F238E27FC236}">
                <a16:creationId xmlns:a16="http://schemas.microsoft.com/office/drawing/2014/main" id="{556E5B97-D60C-4718-8F7E-0A6AA388B1C2}"/>
              </a:ext>
            </a:extLst>
          </p:cNvPr>
          <p:cNvSpPr>
            <a:spLocks/>
          </p:cNvSpPr>
          <p:nvPr/>
        </p:nvSpPr>
        <p:spPr bwMode="auto">
          <a:xfrm>
            <a:off x="4682782" y="1697944"/>
            <a:ext cx="952371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C1CA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413" indent="-912813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613" indent="-912813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8813" indent="-912813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013" indent="-912813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584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01</a:t>
            </a:r>
            <a:endParaRPr kumimoji="0" lang="zh-CN" altLang="zh-CN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1" name="Shape 1321">
            <a:extLst>
              <a:ext uri="{FF2B5EF4-FFF2-40B4-BE49-F238E27FC236}">
                <a16:creationId xmlns:a16="http://schemas.microsoft.com/office/drawing/2014/main" id="{ED8BC51D-AFBB-476C-AABF-B1FA2AEE0F2A}"/>
              </a:ext>
            </a:extLst>
          </p:cNvPr>
          <p:cNvSpPr>
            <a:spLocks/>
          </p:cNvSpPr>
          <p:nvPr/>
        </p:nvSpPr>
        <p:spPr bwMode="auto">
          <a:xfrm>
            <a:off x="4682782" y="4995181"/>
            <a:ext cx="952371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C1CA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5841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5</a:t>
            </a:r>
          </a:p>
        </p:txBody>
      </p:sp>
      <p:sp>
        <p:nvSpPr>
          <p:cNvPr id="22" name="Shape 1324">
            <a:extLst>
              <a:ext uri="{FF2B5EF4-FFF2-40B4-BE49-F238E27FC236}">
                <a16:creationId xmlns:a16="http://schemas.microsoft.com/office/drawing/2014/main" id="{D77BCD62-0BA9-4315-B290-952EBA1C8CDF}"/>
              </a:ext>
            </a:extLst>
          </p:cNvPr>
          <p:cNvSpPr>
            <a:spLocks/>
          </p:cNvSpPr>
          <p:nvPr/>
        </p:nvSpPr>
        <p:spPr bwMode="auto">
          <a:xfrm>
            <a:off x="6590700" y="4995181"/>
            <a:ext cx="952371" cy="952501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EF4A6A"/>
          </a:solidFill>
          <a:ln>
            <a:noFill/>
          </a:ln>
        </p:spPr>
        <p:txBody>
          <a:bodyPr lIns="0" tIns="0" rIns="0" bIns="0" anchor="ctr"/>
          <a:lstStyle/>
          <a:p>
            <a:pPr marL="0" marR="0" lvl="0" indent="0" algn="ctr" defTabSz="58412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4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A40C2EA-8DF6-4492-B20D-22AE4ABFAC57}"/>
              </a:ext>
            </a:extLst>
          </p:cNvPr>
          <p:cNvSpPr txBox="1">
            <a:spLocks/>
          </p:cNvSpPr>
          <p:nvPr/>
        </p:nvSpPr>
        <p:spPr bwMode="auto">
          <a:xfrm>
            <a:off x="7633698" y="2020597"/>
            <a:ext cx="3768310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严密监测生命体征变化，危重病人加强呼吸、循环、肾功能监测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46">
            <a:extLst>
              <a:ext uri="{FF2B5EF4-FFF2-40B4-BE49-F238E27FC236}">
                <a16:creationId xmlns:a16="http://schemas.microsoft.com/office/drawing/2014/main" id="{B120CF03-90D6-4D94-A118-AF08DBA39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124" y="1478773"/>
            <a:ext cx="2330137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观察病情变化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B0BFDBB-534D-4236-BF5A-E158641D83E0}"/>
              </a:ext>
            </a:extLst>
          </p:cNvPr>
          <p:cNvSpPr txBox="1">
            <a:spLocks/>
          </p:cNvSpPr>
          <p:nvPr/>
        </p:nvSpPr>
        <p:spPr bwMode="auto">
          <a:xfrm>
            <a:off x="8552157" y="3802614"/>
            <a:ext cx="3419018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待肠蠕动恢复、肛门排气后，拔除胃管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46">
            <a:extLst>
              <a:ext uri="{FF2B5EF4-FFF2-40B4-BE49-F238E27FC236}">
                <a16:creationId xmlns:a16="http://schemas.microsoft.com/office/drawing/2014/main" id="{29BACFE4-7326-40D7-85C4-C55576C9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105" y="3288784"/>
            <a:ext cx="2994383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禁食、胃肠减压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15250D1-1828-4A2C-AA78-90F2DA547FC2}"/>
              </a:ext>
            </a:extLst>
          </p:cNvPr>
          <p:cNvSpPr txBox="1">
            <a:spLocks/>
          </p:cNvSpPr>
          <p:nvPr/>
        </p:nvSpPr>
        <p:spPr bwMode="auto">
          <a:xfrm>
            <a:off x="7605128" y="5670356"/>
            <a:ext cx="3992824" cy="3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静脉补液，维持水、电解质和酸碱平衡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13E9F74C-C7C9-4FBC-AD6A-0A90C8764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895" y="5100541"/>
            <a:ext cx="2330137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输液与用药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10A00D-4215-4E38-8E98-00E19B9B3F45}"/>
              </a:ext>
            </a:extLst>
          </p:cNvPr>
          <p:cNvSpPr txBox="1">
            <a:spLocks/>
          </p:cNvSpPr>
          <p:nvPr/>
        </p:nvSpPr>
        <p:spPr bwMode="auto">
          <a:xfrm>
            <a:off x="959174" y="2023025"/>
            <a:ext cx="3746052" cy="3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全麻未清醒患者置平卧位，头偏向一侧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AAB4F03F-C1C0-4C34-9A94-1B35AE3D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448" y="1453210"/>
            <a:ext cx="2330137" cy="49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体位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207D5FBC-A930-464E-96C2-2A66DC9F8009}"/>
              </a:ext>
            </a:extLst>
          </p:cNvPr>
          <p:cNvSpPr txBox="1">
            <a:spLocks/>
          </p:cNvSpPr>
          <p:nvPr/>
        </p:nvSpPr>
        <p:spPr bwMode="auto">
          <a:xfrm>
            <a:off x="382555" y="3769633"/>
            <a:ext cx="3303037" cy="5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保持引流通畅，观察并记录引流液的性质和量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366B01A7-70EC-492B-AB63-A90A5302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576" y="3302455"/>
            <a:ext cx="2330137" cy="492428"/>
          </a:xfrm>
          <a:prstGeom prst="rect">
            <a:avLst/>
          </a:prstGeom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腹腔引流护理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59409CC9-B8D3-42D5-AE7D-C3439E343A6F}"/>
              </a:ext>
            </a:extLst>
          </p:cNvPr>
          <p:cNvSpPr txBox="1">
            <a:spLocks/>
          </p:cNvSpPr>
          <p:nvPr/>
        </p:nvSpPr>
        <p:spPr bwMode="auto">
          <a:xfrm>
            <a:off x="2214636" y="5696663"/>
            <a:ext cx="3126952" cy="3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1216666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促进肠蠕动，预防肠粘连</a:t>
            </a:r>
            <a:endParaRPr lang="en-US" altLang="zh-CN" sz="16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287CD05A-36BF-4FCF-8E4B-892B9F45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744" y="5137864"/>
            <a:ext cx="3156442" cy="492428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鼓励病人早期活动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1CF6AB3-4127-44C6-A571-C36A459DD030}"/>
              </a:ext>
            </a:extLst>
          </p:cNvPr>
          <p:cNvSpPr txBox="1"/>
          <p:nvPr/>
        </p:nvSpPr>
        <p:spPr>
          <a:xfrm>
            <a:off x="669925" y="856119"/>
            <a:ext cx="3293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三、手术后护理</a:t>
            </a:r>
            <a:br>
              <a:rPr lang="zh-CN" altLang="en-US" sz="2800" dirty="0"/>
            </a:b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67046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3AD47F-02E4-44E2-9C7F-1D91C914AF93}"/>
              </a:ext>
            </a:extLst>
          </p:cNvPr>
          <p:cNvSpPr/>
          <p:nvPr/>
        </p:nvSpPr>
        <p:spPr>
          <a:xfrm>
            <a:off x="1153886" y="1702750"/>
            <a:ext cx="10366602" cy="427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加强安全教育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宣传劳动保护、安全行车、遵守交通规则的知识，避免意外损伤的发生。</a:t>
            </a:r>
            <a:b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 2.</a:t>
            </a:r>
            <a:r>
              <a:rPr lang="zh-CN" altLang="en-US" sz="2800" b="1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普及急救知识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在意外事故现场，能进行简单的急救或自救。</a:t>
            </a:r>
            <a:b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3. </a:t>
            </a: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出院指导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适当休息，加强锻炼，增加营养，  促进康复。若有腹痛、腹胀、肛门停止排气排便等不适，应及时到医院就医。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5CF8573-1956-4AB7-ADBC-377CDD7D45BD}"/>
              </a:ext>
            </a:extLst>
          </p:cNvPr>
          <p:cNvSpPr txBox="1"/>
          <p:nvPr/>
        </p:nvSpPr>
        <p:spPr>
          <a:xfrm>
            <a:off x="438538" y="862340"/>
            <a:ext cx="541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四、健康教育</a:t>
            </a:r>
          </a:p>
        </p:txBody>
      </p:sp>
    </p:spTree>
    <p:extLst>
      <p:ext uri="{BB962C8B-B14F-4D97-AF65-F5344CB8AC3E}">
        <p14:creationId xmlns:p14="http://schemas.microsoft.com/office/powerpoint/2010/main" val="303988189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grpSp>
        <p:nvGrpSpPr>
          <p:cNvPr id="9" name="Group 58">
            <a:extLst>
              <a:ext uri="{FF2B5EF4-FFF2-40B4-BE49-F238E27FC236}">
                <a16:creationId xmlns:a16="http://schemas.microsoft.com/office/drawing/2014/main" id="{A8A97944-A8FF-4DA6-B642-DFC909567967}"/>
              </a:ext>
            </a:extLst>
          </p:cNvPr>
          <p:cNvGrpSpPr/>
          <p:nvPr/>
        </p:nvGrpSpPr>
        <p:grpSpPr>
          <a:xfrm>
            <a:off x="7982820" y="2431681"/>
            <a:ext cx="4209180" cy="4426319"/>
            <a:chOff x="6232318" y="1631840"/>
            <a:chExt cx="4969784" cy="522616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3DBB00F-2864-4E46-AFF7-74D73F809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44E86E0D-64E4-459E-ADBE-BDED7B513E18}"/>
                </a:ext>
              </a:extLst>
            </p:cNvPr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C2296AFE-AB09-4B4C-8022-898B9F08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22">
                <a:extLst>
                  <a:ext uri="{FF2B5EF4-FFF2-40B4-BE49-F238E27FC236}">
                    <a16:creationId xmlns:a16="http://schemas.microsoft.com/office/drawing/2014/main" id="{9DAF4AD5-0D1E-4A0F-9557-159DA36EB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23">
                <a:extLst>
                  <a:ext uri="{FF2B5EF4-FFF2-40B4-BE49-F238E27FC236}">
                    <a16:creationId xmlns:a16="http://schemas.microsoft.com/office/drawing/2014/main" id="{770949BC-CA28-4708-8120-BE15FD6546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3015264C-D7FD-45CF-B052-3D22F3D5BAE1}"/>
                </a:ext>
              </a:extLst>
            </p:cNvPr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8B585D12-9711-40AD-BE2C-9EE07E789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EB27BA59-6B0F-4083-BFD9-CB8753B65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Oval 25">
                <a:extLst>
                  <a:ext uri="{FF2B5EF4-FFF2-40B4-BE49-F238E27FC236}">
                    <a16:creationId xmlns:a16="http://schemas.microsoft.com/office/drawing/2014/main" id="{DA052CF7-BFB5-4DCF-8E04-A1C125110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Oval 26">
                <a:extLst>
                  <a:ext uri="{FF2B5EF4-FFF2-40B4-BE49-F238E27FC236}">
                    <a16:creationId xmlns:a16="http://schemas.microsoft.com/office/drawing/2014/main" id="{FEFC3D43-7318-48F3-B516-68A932BEE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F7D31660-A437-467C-9470-78540416FB2C}"/>
                </a:ext>
              </a:extLst>
            </p:cNvPr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54" name="Freeform 11">
                <a:extLst>
                  <a:ext uri="{FF2B5EF4-FFF2-40B4-BE49-F238E27FC236}">
                    <a16:creationId xmlns:a16="http://schemas.microsoft.com/office/drawing/2014/main" id="{521BC36F-9904-4B5C-947F-C390CE0A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27">
                <a:extLst>
                  <a:ext uri="{FF2B5EF4-FFF2-40B4-BE49-F238E27FC236}">
                    <a16:creationId xmlns:a16="http://schemas.microsoft.com/office/drawing/2014/main" id="{BB728A27-D36F-4FF2-B328-F61AF9721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C1EF773A-DFA1-4CA7-9098-AA4EEEF75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B71AE27F-3186-49D3-8AA1-7FD0F9E95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AD60B033-A7F0-43A1-875F-D9CC3F98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913C247B-4F74-48CD-BEE1-53AA48157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8B06CD16-2EC0-49F3-AB9F-A1CD92DE4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6D52FE74-1038-40B4-A21A-127C4B73EA51}"/>
                </a:ext>
              </a:extLst>
            </p:cNvPr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50" name="Freeform 17">
                <a:extLst>
                  <a:ext uri="{FF2B5EF4-FFF2-40B4-BE49-F238E27FC236}">
                    <a16:creationId xmlns:a16="http://schemas.microsoft.com/office/drawing/2014/main" id="{636B2DA9-2F44-48F3-B3FC-8974C0AC4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A678B2ED-CA46-4A32-9B61-5343BEDB5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34">
                <a:extLst>
                  <a:ext uri="{FF2B5EF4-FFF2-40B4-BE49-F238E27FC236}">
                    <a16:creationId xmlns:a16="http://schemas.microsoft.com/office/drawing/2014/main" id="{470A8808-DB48-49E8-A562-E396E215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5">
                <a:extLst>
                  <a:ext uri="{FF2B5EF4-FFF2-40B4-BE49-F238E27FC236}">
                    <a16:creationId xmlns:a16="http://schemas.microsoft.com/office/drawing/2014/main" id="{CAC3C428-FB1A-4F2A-98E8-1CAF4CF7B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:a16="http://schemas.microsoft.com/office/drawing/2014/main" id="{C0AF4174-754F-47E1-BCE2-75A3853A3F8B}"/>
                </a:ext>
              </a:extLst>
            </p:cNvPr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03CFCF8F-6131-485D-AA06-38C92DAC0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7BD9DF60-773B-4A1D-90DB-6B9C59E1A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13FD50B2-291D-4425-BCCB-33171F98B011}"/>
                </a:ext>
              </a:extLst>
            </p:cNvPr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D349FC54-C793-4216-A755-C1EE22EB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7B506D85-0656-4B26-BBEF-988F43221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5BC14E4A-A681-4A70-9367-199654C21F8E}"/>
                </a:ext>
              </a:extLst>
            </p:cNvPr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37CBB6C3-2F1C-4294-B6B5-60E073534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D65B0E97-0B20-441A-8DC6-A615AC1C2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C5A0A76A-3623-4D5B-87B0-C80BED6626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36">
              <a:extLst>
                <a:ext uri="{FF2B5EF4-FFF2-40B4-BE49-F238E27FC236}">
                  <a16:creationId xmlns:a16="http://schemas.microsoft.com/office/drawing/2014/main" id="{4981C10C-37B9-4F78-B5D3-EF83D8A6FCD9}"/>
                </a:ext>
              </a:extLst>
            </p:cNvPr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41" name="Freeform 12">
                <a:extLst>
                  <a:ext uri="{FF2B5EF4-FFF2-40B4-BE49-F238E27FC236}">
                    <a16:creationId xmlns:a16="http://schemas.microsoft.com/office/drawing/2014/main" id="{37A717A0-FD04-4CA5-ACC6-1065E05F1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2F9983-0C78-474B-9653-AA6E7BE95B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39">
              <a:extLst>
                <a:ext uri="{FF2B5EF4-FFF2-40B4-BE49-F238E27FC236}">
                  <a16:creationId xmlns:a16="http://schemas.microsoft.com/office/drawing/2014/main" id="{D8FBDF20-1159-46C4-A89B-A1F2C023ADBB}"/>
                </a:ext>
              </a:extLst>
            </p:cNvPr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AC27650C-768F-4DC0-8031-17B4E3F6F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A22206E4-FDBD-487E-B8AF-F01B1FAC6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Group 42">
              <a:extLst>
                <a:ext uri="{FF2B5EF4-FFF2-40B4-BE49-F238E27FC236}">
                  <a16:creationId xmlns:a16="http://schemas.microsoft.com/office/drawing/2014/main" id="{04F01748-A264-4218-A454-7F08C879EB86}"/>
                </a:ext>
              </a:extLst>
            </p:cNvPr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1A32589D-A33D-46E9-B6EF-C7E3A6609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:a16="http://schemas.microsoft.com/office/drawing/2014/main" id="{61169FB6-BBF1-4239-8C3F-1DCD87786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44">
                <a:extLst>
                  <a:ext uri="{FF2B5EF4-FFF2-40B4-BE49-F238E27FC236}">
                    <a16:creationId xmlns:a16="http://schemas.microsoft.com/office/drawing/2014/main" id="{E35F808C-4700-47CB-826C-955FA6933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Group 46">
              <a:extLst>
                <a:ext uri="{FF2B5EF4-FFF2-40B4-BE49-F238E27FC236}">
                  <a16:creationId xmlns:a16="http://schemas.microsoft.com/office/drawing/2014/main" id="{F6C3A807-6E09-42E6-9C63-587198DCDDC4}"/>
                </a:ext>
              </a:extLst>
            </p:cNvPr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39F37647-825D-4CD6-BCAA-CC993D4B9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291819A9-C5A0-4164-828B-529988D80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4C5F6AA2-2C9B-471D-8326-F382C5B7B44F}"/>
                </a:ext>
              </a:extLst>
            </p:cNvPr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D866D033-A2BA-498C-A6A0-907BD4637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46">
                <a:extLst>
                  <a:ext uri="{FF2B5EF4-FFF2-40B4-BE49-F238E27FC236}">
                    <a16:creationId xmlns:a16="http://schemas.microsoft.com/office/drawing/2014/main" id="{F2743EF3-4B68-44D2-A986-32EC8F431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id="{9A049905-C294-4F82-8859-C9C4A8C759DE}"/>
                </a:ext>
              </a:extLst>
            </p:cNvPr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93DFE46E-6364-4910-961D-B4856E08F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4861204C-E0CC-449A-B77B-5855E572C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55">
              <a:extLst>
                <a:ext uri="{FF2B5EF4-FFF2-40B4-BE49-F238E27FC236}">
                  <a16:creationId xmlns:a16="http://schemas.microsoft.com/office/drawing/2014/main" id="{C1E53E54-5A6D-4DBE-BC79-14B35F56AC9E}"/>
                </a:ext>
              </a:extLst>
            </p:cNvPr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C73CE54E-1D4E-49E5-B962-B87F612A9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48">
                <a:extLst>
                  <a:ext uri="{FF2B5EF4-FFF2-40B4-BE49-F238E27FC236}">
                    <a16:creationId xmlns:a16="http://schemas.microsoft.com/office/drawing/2014/main" id="{D2CBC98C-DCAE-40E7-96FA-21E4D35EB0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59">
              <a:extLst>
                <a:ext uri="{FF2B5EF4-FFF2-40B4-BE49-F238E27FC236}">
                  <a16:creationId xmlns:a16="http://schemas.microsoft.com/office/drawing/2014/main" id="{983F4AAA-76D1-41E2-ADB0-C81DAD1BA308}"/>
                </a:ext>
              </a:extLst>
            </p:cNvPr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8E99228E-976A-4F35-AB05-3F6C351B2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48">
                <a:extLst>
                  <a:ext uri="{FF2B5EF4-FFF2-40B4-BE49-F238E27FC236}">
                    <a16:creationId xmlns:a16="http://schemas.microsoft.com/office/drawing/2014/main" id="{91E5396F-79FE-459C-8F49-7B3B5C6C9C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0" name="Donut 65">
            <a:extLst>
              <a:ext uri="{FF2B5EF4-FFF2-40B4-BE49-F238E27FC236}">
                <a16:creationId xmlns:a16="http://schemas.microsoft.com/office/drawing/2014/main" id="{008D7218-2410-4917-8973-CE04B606B655}"/>
              </a:ext>
            </a:extLst>
          </p:cNvPr>
          <p:cNvSpPr/>
          <p:nvPr/>
        </p:nvSpPr>
        <p:spPr>
          <a:xfrm>
            <a:off x="954352" y="1814435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BB562DA1-80FA-4AFA-80DC-E28E59C6ACA1}"/>
              </a:ext>
            </a:extLst>
          </p:cNvPr>
          <p:cNvSpPr>
            <a:spLocks noEditPoints="1"/>
          </p:cNvSpPr>
          <p:nvPr/>
        </p:nvSpPr>
        <p:spPr bwMode="auto">
          <a:xfrm>
            <a:off x="1160108" y="2011876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74B9A8C2-4951-47F0-B53E-47E1F900DBFB}"/>
              </a:ext>
            </a:extLst>
          </p:cNvPr>
          <p:cNvSpPr>
            <a:spLocks noEditPoints="1"/>
          </p:cNvSpPr>
          <p:nvPr/>
        </p:nvSpPr>
        <p:spPr bwMode="auto">
          <a:xfrm>
            <a:off x="1150418" y="4208824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078E5FEB-A22A-4663-8164-F131306AA3E7}"/>
              </a:ext>
            </a:extLst>
          </p:cNvPr>
          <p:cNvSpPr>
            <a:spLocks noEditPoints="1"/>
          </p:cNvSpPr>
          <p:nvPr/>
        </p:nvSpPr>
        <p:spPr bwMode="auto">
          <a:xfrm>
            <a:off x="1212086" y="5465935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8E01EEF1-CBE9-48E0-B03D-A0EC60E593D7}"/>
              </a:ext>
            </a:extLst>
          </p:cNvPr>
          <p:cNvSpPr>
            <a:spLocks noEditPoints="1"/>
          </p:cNvSpPr>
          <p:nvPr/>
        </p:nvSpPr>
        <p:spPr bwMode="auto">
          <a:xfrm>
            <a:off x="1164632" y="308842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Donut 70">
            <a:extLst>
              <a:ext uri="{FF2B5EF4-FFF2-40B4-BE49-F238E27FC236}">
                <a16:creationId xmlns:a16="http://schemas.microsoft.com/office/drawing/2014/main" id="{42801681-032F-4B1B-A397-D776789895FD}"/>
              </a:ext>
            </a:extLst>
          </p:cNvPr>
          <p:cNvSpPr/>
          <p:nvPr/>
        </p:nvSpPr>
        <p:spPr>
          <a:xfrm>
            <a:off x="968531" y="5262911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Donut 71">
            <a:extLst>
              <a:ext uri="{FF2B5EF4-FFF2-40B4-BE49-F238E27FC236}">
                <a16:creationId xmlns:a16="http://schemas.microsoft.com/office/drawing/2014/main" id="{17CB6D1C-3062-49B3-98D4-3435B056073F}"/>
              </a:ext>
            </a:extLst>
          </p:cNvPr>
          <p:cNvSpPr/>
          <p:nvPr/>
        </p:nvSpPr>
        <p:spPr>
          <a:xfrm>
            <a:off x="967593" y="4003430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Donut 72">
            <a:extLst>
              <a:ext uri="{FF2B5EF4-FFF2-40B4-BE49-F238E27FC236}">
                <a16:creationId xmlns:a16="http://schemas.microsoft.com/office/drawing/2014/main" id="{8E32651A-6195-4A2E-A136-F8A4A0EBDBD5}"/>
              </a:ext>
            </a:extLst>
          </p:cNvPr>
          <p:cNvSpPr/>
          <p:nvPr/>
        </p:nvSpPr>
        <p:spPr>
          <a:xfrm>
            <a:off x="925503" y="287812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64E5CF-7FA4-489A-9FF7-D30A02BAFFA4}"/>
              </a:ext>
            </a:extLst>
          </p:cNvPr>
          <p:cNvSpPr/>
          <p:nvPr/>
        </p:nvSpPr>
        <p:spPr>
          <a:xfrm>
            <a:off x="1708937" y="1910057"/>
            <a:ext cx="782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病人体液平衡是否得以维持</a:t>
            </a:r>
            <a:r>
              <a:rPr lang="en-US" altLang="zh-CN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生命体征是否稳定。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D392320-90BC-4518-8480-C1AC895DAE4B}"/>
              </a:ext>
            </a:extLst>
          </p:cNvPr>
          <p:cNvSpPr/>
          <p:nvPr/>
        </p:nvSpPr>
        <p:spPr>
          <a:xfrm>
            <a:off x="1708937" y="3014600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病人腹痛是否得到缓解或控制。</a:t>
            </a: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D280BCF9-0633-46A3-81EF-352654A16B94}"/>
              </a:ext>
            </a:extLst>
          </p:cNvPr>
          <p:cNvSpPr/>
          <p:nvPr/>
        </p:nvSpPr>
        <p:spPr>
          <a:xfrm>
            <a:off x="1708937" y="4124944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病人的焦虑情绪是否得以减轻或缓解。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E6C03E83-32EE-4508-AB62-04E28FED0FD6}"/>
              </a:ext>
            </a:extLst>
          </p:cNvPr>
          <p:cNvSpPr/>
          <p:nvPr/>
        </p:nvSpPr>
        <p:spPr>
          <a:xfrm>
            <a:off x="1699606" y="4921127"/>
            <a:ext cx="5570756" cy="1319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病人是否发生并发症，</a:t>
            </a:r>
            <a:endParaRPr lang="en-US" altLang="zh-CN" sz="28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或并发症得到被及时发现和治疗。</a:t>
            </a: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499ABD3B-5E9D-424B-A92D-61801E790F4F}"/>
              </a:ext>
            </a:extLst>
          </p:cNvPr>
          <p:cNvSpPr txBox="1"/>
          <p:nvPr/>
        </p:nvSpPr>
        <p:spPr>
          <a:xfrm>
            <a:off x="669925" y="831562"/>
            <a:ext cx="306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护理评价</a:t>
            </a:r>
          </a:p>
        </p:txBody>
      </p:sp>
    </p:spTree>
    <p:extLst>
      <p:ext uri="{BB962C8B-B14F-4D97-AF65-F5344CB8AC3E}">
        <p14:creationId xmlns:p14="http://schemas.microsoft.com/office/powerpoint/2010/main" val="3132981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382C2-6693-418C-867E-C4F72B580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/>
              <a:t>谢 谢 聆 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4A3BD33-A5CD-4E3D-9DA0-DBC1EBB74416}"/>
              </a:ext>
            </a:extLst>
          </p:cNvPr>
          <p:cNvSpPr txBox="1"/>
          <p:nvPr/>
        </p:nvSpPr>
        <p:spPr>
          <a:xfrm>
            <a:off x="5921574" y="3265907"/>
            <a:ext cx="506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</a:rPr>
              <a:t>THANKS FOR YOUR LISTING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227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95">
            <a:extLst>
              <a:ext uri="{FF2B5EF4-FFF2-40B4-BE49-F238E27FC236}">
                <a16:creationId xmlns:a16="http://schemas.microsoft.com/office/drawing/2014/main" id="{1E77CAB1-BB19-43DA-8532-E71D5D164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679" y="1287286"/>
            <a:ext cx="6050755" cy="5449415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EF916B08-B034-4D3E-9DC4-D15051ED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7" y="1334278"/>
            <a:ext cx="5936747" cy="527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D728345-85EA-426B-93EE-ED6BA25F7191}"/>
              </a:ext>
            </a:extLst>
          </p:cNvPr>
          <p:cNvCxnSpPr/>
          <p:nvPr/>
        </p:nvCxnSpPr>
        <p:spPr>
          <a:xfrm>
            <a:off x="858416" y="1866123"/>
            <a:ext cx="10403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0F963DB4-04C9-46C6-BC3F-BDE7753F2BAD}"/>
              </a:ext>
            </a:extLst>
          </p:cNvPr>
          <p:cNvSpPr/>
          <p:nvPr/>
        </p:nvSpPr>
        <p:spPr>
          <a:xfrm>
            <a:off x="5178488" y="1576873"/>
            <a:ext cx="1819468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+mj-ea"/>
                <a:ea typeface="+mj-ea"/>
              </a:rPr>
              <a:t>目 录</a:t>
            </a:r>
          </a:p>
        </p:txBody>
      </p:sp>
      <p:sp>
        <p:nvSpPr>
          <p:cNvPr id="41" name="圆角矩形 50">
            <a:extLst>
              <a:ext uri="{FF2B5EF4-FFF2-40B4-BE49-F238E27FC236}">
                <a16:creationId xmlns:a16="http://schemas.microsoft.com/office/drawing/2014/main" id="{E08E2922-EC9B-417D-8ADB-BE376CB46FAC}"/>
              </a:ext>
            </a:extLst>
          </p:cNvPr>
          <p:cNvSpPr/>
          <p:nvPr/>
        </p:nvSpPr>
        <p:spPr>
          <a:xfrm>
            <a:off x="1747147" y="2990271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概 述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B998B88-F7C2-471C-B56F-BCF6CF7A6657}"/>
              </a:ext>
            </a:extLst>
          </p:cNvPr>
          <p:cNvGrpSpPr/>
          <p:nvPr/>
        </p:nvGrpSpPr>
        <p:grpSpPr>
          <a:xfrm>
            <a:off x="343144" y="293565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" name="圆角矩形 53">
              <a:extLst>
                <a:ext uri="{FF2B5EF4-FFF2-40B4-BE49-F238E27FC236}">
                  <a16:creationId xmlns:a16="http://schemas.microsoft.com/office/drawing/2014/main" id="{F8A2035B-B223-4FFF-9655-A1E10FE59679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圆角矩形 54">
              <a:extLst>
                <a:ext uri="{FF2B5EF4-FFF2-40B4-BE49-F238E27FC236}">
                  <a16:creationId xmlns:a16="http://schemas.microsoft.com/office/drawing/2014/main" id="{90582D60-9E02-4313-B6E8-F201E7AFB64B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5" name="圆角矩形 55">
            <a:extLst>
              <a:ext uri="{FF2B5EF4-FFF2-40B4-BE49-F238E27FC236}">
                <a16:creationId xmlns:a16="http://schemas.microsoft.com/office/drawing/2014/main" id="{A3ECEB70-CD73-48EC-8625-D689BA58E0A5}"/>
              </a:ext>
            </a:extLst>
          </p:cNvPr>
          <p:cNvSpPr/>
          <p:nvPr/>
        </p:nvSpPr>
        <p:spPr bwMode="auto">
          <a:xfrm>
            <a:off x="897733" y="3003828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圆角矩形 50">
            <a:extLst>
              <a:ext uri="{FF2B5EF4-FFF2-40B4-BE49-F238E27FC236}">
                <a16:creationId xmlns:a16="http://schemas.microsoft.com/office/drawing/2014/main" id="{0D147DD9-47BC-44FD-81C2-4C2FAB3713A3}"/>
              </a:ext>
            </a:extLst>
          </p:cNvPr>
          <p:cNvSpPr/>
          <p:nvPr/>
        </p:nvSpPr>
        <p:spPr>
          <a:xfrm>
            <a:off x="7731180" y="5473075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护理评价</a:t>
            </a: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598BA60-1FEA-4A29-85AF-A7483649D213}"/>
              </a:ext>
            </a:extLst>
          </p:cNvPr>
          <p:cNvGrpSpPr/>
          <p:nvPr/>
        </p:nvGrpSpPr>
        <p:grpSpPr>
          <a:xfrm>
            <a:off x="6327177" y="541846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圆角矩形 53">
              <a:extLst>
                <a:ext uri="{FF2B5EF4-FFF2-40B4-BE49-F238E27FC236}">
                  <a16:creationId xmlns:a16="http://schemas.microsoft.com/office/drawing/2014/main" id="{9D5930BF-390D-41F3-B53F-05B6A4CDBE64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圆角矩形 54">
              <a:extLst>
                <a:ext uri="{FF2B5EF4-FFF2-40B4-BE49-F238E27FC236}">
                  <a16:creationId xmlns:a16="http://schemas.microsoft.com/office/drawing/2014/main" id="{8139AF35-F396-4145-8D6B-9943C3E9A1B9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5" name="圆角矩形 55">
            <a:extLst>
              <a:ext uri="{FF2B5EF4-FFF2-40B4-BE49-F238E27FC236}">
                <a16:creationId xmlns:a16="http://schemas.microsoft.com/office/drawing/2014/main" id="{7C3741F4-AF9C-4122-903B-9154191A1BB0}"/>
              </a:ext>
            </a:extLst>
          </p:cNvPr>
          <p:cNvSpPr/>
          <p:nvPr/>
        </p:nvSpPr>
        <p:spPr bwMode="auto">
          <a:xfrm>
            <a:off x="6881766" y="5486632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圆角矩形 50">
            <a:extLst>
              <a:ext uri="{FF2B5EF4-FFF2-40B4-BE49-F238E27FC236}">
                <a16:creationId xmlns:a16="http://schemas.microsoft.com/office/drawing/2014/main" id="{8EF58961-ED6E-408E-B20F-8C6129C13D1C}"/>
              </a:ext>
            </a:extLst>
          </p:cNvPr>
          <p:cNvSpPr/>
          <p:nvPr/>
        </p:nvSpPr>
        <p:spPr>
          <a:xfrm>
            <a:off x="7706298" y="4265451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护理目标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01E52677-0173-4D4D-978A-5601C06A7A6A}"/>
              </a:ext>
            </a:extLst>
          </p:cNvPr>
          <p:cNvGrpSpPr/>
          <p:nvPr/>
        </p:nvGrpSpPr>
        <p:grpSpPr>
          <a:xfrm>
            <a:off x="6311626" y="4192176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圆角矩形 53">
              <a:extLst>
                <a:ext uri="{FF2B5EF4-FFF2-40B4-BE49-F238E27FC236}">
                  <a16:creationId xmlns:a16="http://schemas.microsoft.com/office/drawing/2014/main" id="{EB060A25-F589-4234-BE8B-F6CF1448359B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圆角矩形 54">
              <a:extLst>
                <a:ext uri="{FF2B5EF4-FFF2-40B4-BE49-F238E27FC236}">
                  <a16:creationId xmlns:a16="http://schemas.microsoft.com/office/drawing/2014/main" id="{1B9F0294-C4EA-4E36-8017-10EEBB94DE12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0" name="圆角矩形 55">
            <a:extLst>
              <a:ext uri="{FF2B5EF4-FFF2-40B4-BE49-F238E27FC236}">
                <a16:creationId xmlns:a16="http://schemas.microsoft.com/office/drawing/2014/main" id="{6B381591-346F-4237-8FCA-DD390C149ABC}"/>
              </a:ext>
            </a:extLst>
          </p:cNvPr>
          <p:cNvSpPr/>
          <p:nvPr/>
        </p:nvSpPr>
        <p:spPr bwMode="auto">
          <a:xfrm>
            <a:off x="6866215" y="4260347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圆角矩形 50">
            <a:extLst>
              <a:ext uri="{FF2B5EF4-FFF2-40B4-BE49-F238E27FC236}">
                <a16:creationId xmlns:a16="http://schemas.microsoft.com/office/drawing/2014/main" id="{328E1597-5476-43BA-A0A4-9D1400A20B41}"/>
              </a:ext>
            </a:extLst>
          </p:cNvPr>
          <p:cNvSpPr/>
          <p:nvPr/>
        </p:nvSpPr>
        <p:spPr>
          <a:xfrm>
            <a:off x="7700078" y="2999602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护理评估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CC4FE31-4142-4C4B-A349-D8120B4DB367}"/>
              </a:ext>
            </a:extLst>
          </p:cNvPr>
          <p:cNvGrpSpPr/>
          <p:nvPr/>
        </p:nvGrpSpPr>
        <p:grpSpPr>
          <a:xfrm>
            <a:off x="6296075" y="2944988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" name="圆角矩形 53">
              <a:extLst>
                <a:ext uri="{FF2B5EF4-FFF2-40B4-BE49-F238E27FC236}">
                  <a16:creationId xmlns:a16="http://schemas.microsoft.com/office/drawing/2014/main" id="{5B300BD2-77C6-4FA8-9B30-78A71294E943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圆角矩形 54">
              <a:extLst>
                <a:ext uri="{FF2B5EF4-FFF2-40B4-BE49-F238E27FC236}">
                  <a16:creationId xmlns:a16="http://schemas.microsoft.com/office/drawing/2014/main" id="{04A401F4-3ED5-440B-8DA9-CD7AB9558805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5" name="圆角矩形 55">
            <a:extLst>
              <a:ext uri="{FF2B5EF4-FFF2-40B4-BE49-F238E27FC236}">
                <a16:creationId xmlns:a16="http://schemas.microsoft.com/office/drawing/2014/main" id="{34D2E777-F936-48C1-960A-C1E44529D156}"/>
              </a:ext>
            </a:extLst>
          </p:cNvPr>
          <p:cNvSpPr/>
          <p:nvPr/>
        </p:nvSpPr>
        <p:spPr bwMode="auto">
          <a:xfrm>
            <a:off x="6850664" y="3013159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圆角矩形 50">
            <a:extLst>
              <a:ext uri="{FF2B5EF4-FFF2-40B4-BE49-F238E27FC236}">
                <a16:creationId xmlns:a16="http://schemas.microsoft.com/office/drawing/2014/main" id="{838AA70E-D470-47F7-BF3E-E561F309815C}"/>
              </a:ext>
            </a:extLst>
          </p:cNvPr>
          <p:cNvSpPr/>
          <p:nvPr/>
        </p:nvSpPr>
        <p:spPr>
          <a:xfrm>
            <a:off x="1712934" y="4262341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常见护理诊断</a:t>
            </a:r>
            <a:r>
              <a:rPr lang="en-US" altLang="zh-CN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问题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E878A4D9-94B0-4448-AFB7-FAD7AA849ADA}"/>
              </a:ext>
            </a:extLst>
          </p:cNvPr>
          <p:cNvGrpSpPr/>
          <p:nvPr/>
        </p:nvGrpSpPr>
        <p:grpSpPr>
          <a:xfrm>
            <a:off x="308931" y="4207727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8" name="圆角矩形 53">
              <a:extLst>
                <a:ext uri="{FF2B5EF4-FFF2-40B4-BE49-F238E27FC236}">
                  <a16:creationId xmlns:a16="http://schemas.microsoft.com/office/drawing/2014/main" id="{E4B102D7-DAA7-4DDE-962F-BAF26F40B3E0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圆角矩形 54">
              <a:extLst>
                <a:ext uri="{FF2B5EF4-FFF2-40B4-BE49-F238E27FC236}">
                  <a16:creationId xmlns:a16="http://schemas.microsoft.com/office/drawing/2014/main" id="{3C6FB744-D7B5-43FD-831E-C14CCF06FDA3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0" name="圆角矩形 55">
            <a:extLst>
              <a:ext uri="{FF2B5EF4-FFF2-40B4-BE49-F238E27FC236}">
                <a16:creationId xmlns:a16="http://schemas.microsoft.com/office/drawing/2014/main" id="{9AD26B46-7131-4279-9EF7-A61FC226EE8B}"/>
              </a:ext>
            </a:extLst>
          </p:cNvPr>
          <p:cNvSpPr/>
          <p:nvPr/>
        </p:nvSpPr>
        <p:spPr bwMode="auto">
          <a:xfrm>
            <a:off x="863520" y="4275898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圆角矩形 50">
            <a:extLst>
              <a:ext uri="{FF2B5EF4-FFF2-40B4-BE49-F238E27FC236}">
                <a16:creationId xmlns:a16="http://schemas.microsoft.com/office/drawing/2014/main" id="{8D2E8808-0E13-4682-B991-AB20A5553583}"/>
              </a:ext>
            </a:extLst>
          </p:cNvPr>
          <p:cNvSpPr/>
          <p:nvPr/>
        </p:nvSpPr>
        <p:spPr>
          <a:xfrm>
            <a:off x="1706714" y="5473075"/>
            <a:ext cx="4158141" cy="6159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17" tIns="48208" rIns="96417" bIns="48208"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ea typeface="微软雅黑" panose="020B0503020204020204" pitchFamily="34" charset="-122"/>
              </a:rPr>
              <a:t>护理措施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F9E230A1-F347-4A82-9CBC-F1169E702DB2}"/>
              </a:ext>
            </a:extLst>
          </p:cNvPr>
          <p:cNvGrpSpPr/>
          <p:nvPr/>
        </p:nvGrpSpPr>
        <p:grpSpPr>
          <a:xfrm>
            <a:off x="302711" y="5418461"/>
            <a:ext cx="1541723" cy="72516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" name="圆角矩形 53">
              <a:extLst>
                <a:ext uri="{FF2B5EF4-FFF2-40B4-BE49-F238E27FC236}">
                  <a16:creationId xmlns:a16="http://schemas.microsoft.com/office/drawing/2014/main" id="{8895A5C2-0730-49CB-A76C-A52343CC77B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圆角矩形 54">
              <a:extLst>
                <a:ext uri="{FF2B5EF4-FFF2-40B4-BE49-F238E27FC236}">
                  <a16:creationId xmlns:a16="http://schemas.microsoft.com/office/drawing/2014/main" id="{36A2EECD-D525-4832-AAEA-AF5BD9C14B6D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95" name="圆角矩形 55">
            <a:extLst>
              <a:ext uri="{FF2B5EF4-FFF2-40B4-BE49-F238E27FC236}">
                <a16:creationId xmlns:a16="http://schemas.microsoft.com/office/drawing/2014/main" id="{9FD9B2A5-3D28-47CC-891F-CC3570695E5E}"/>
              </a:ext>
            </a:extLst>
          </p:cNvPr>
          <p:cNvSpPr/>
          <p:nvPr/>
        </p:nvSpPr>
        <p:spPr bwMode="auto">
          <a:xfrm>
            <a:off x="857300" y="5486632"/>
            <a:ext cx="714192" cy="588823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zh-CN" altLang="en-US" sz="2800" dirty="0"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340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419B4409-20E6-45C8-B8FA-9C8EE81F3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" t="6404" b="7264"/>
          <a:stretch/>
        </p:blipFill>
        <p:spPr>
          <a:xfrm>
            <a:off x="669925" y="3125756"/>
            <a:ext cx="10887384" cy="3347973"/>
          </a:xfrm>
          <a:prstGeom prst="rect">
            <a:avLst/>
          </a:prstGeom>
        </p:spPr>
      </p:pic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9B3C2E-547E-4218-B860-A21BF4775F9B}"/>
              </a:ext>
            </a:extLst>
          </p:cNvPr>
          <p:cNvSpPr txBox="1"/>
          <p:nvPr/>
        </p:nvSpPr>
        <p:spPr>
          <a:xfrm>
            <a:off x="864929" y="1502238"/>
            <a:ext cx="10412963" cy="1481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腹部损伤</a:t>
            </a:r>
            <a:r>
              <a:rPr lang="zh-CN" altLang="en-US" sz="3200" dirty="0"/>
              <a:t>：</a:t>
            </a:r>
            <a:r>
              <a:rPr lang="zh-CN" altLang="en-US" sz="2800" dirty="0"/>
              <a:t>为外科常见急症，其发病率在平时约占各种损伤的</a:t>
            </a:r>
            <a:r>
              <a:rPr lang="en-US" altLang="zh-CN" sz="2800" dirty="0"/>
              <a:t>0.4%~1.8%</a:t>
            </a:r>
            <a:r>
              <a:rPr lang="zh-CN" altLang="en-US" sz="2800" dirty="0"/>
              <a:t>；战场上则高达</a:t>
            </a:r>
            <a:r>
              <a:rPr lang="en-US" altLang="zh-CN" sz="2800" dirty="0"/>
              <a:t>50%</a:t>
            </a:r>
            <a:r>
              <a:rPr lang="zh-CN" altLang="en-US" sz="2800" dirty="0"/>
              <a:t>左右</a:t>
            </a:r>
            <a:r>
              <a:rPr lang="zh-CN" altLang="en-US" sz="3200" dirty="0"/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2F055C-5883-4D62-8B71-A44BF0936F54}"/>
              </a:ext>
            </a:extLst>
          </p:cNvPr>
          <p:cNvSpPr txBox="1"/>
          <p:nvPr/>
        </p:nvSpPr>
        <p:spPr>
          <a:xfrm>
            <a:off x="903189" y="3778898"/>
            <a:ext cx="13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分类：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C478CC8-7182-4779-9CCA-8C6B2C8BA08A}"/>
              </a:ext>
            </a:extLst>
          </p:cNvPr>
          <p:cNvSpPr txBox="1"/>
          <p:nvPr/>
        </p:nvSpPr>
        <p:spPr>
          <a:xfrm>
            <a:off x="961055" y="652337"/>
            <a:ext cx="306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概 述</a:t>
            </a:r>
          </a:p>
        </p:txBody>
      </p:sp>
    </p:spTree>
    <p:extLst>
      <p:ext uri="{BB962C8B-B14F-4D97-AF65-F5344CB8AC3E}">
        <p14:creationId xmlns:p14="http://schemas.microsoft.com/office/powerpoint/2010/main" val="4075409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1FD3007-389C-4AC1-886B-547F550D8702}"/>
              </a:ext>
            </a:extLst>
          </p:cNvPr>
          <p:cNvSpPr txBox="1"/>
          <p:nvPr/>
        </p:nvSpPr>
        <p:spPr>
          <a:xfrm>
            <a:off x="911581" y="5041708"/>
            <a:ext cx="1045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病因</a:t>
            </a:r>
          </a:p>
        </p:txBody>
      </p:sp>
      <p:sp>
        <p:nvSpPr>
          <p:cNvPr id="29" name="左大括号 28">
            <a:extLst>
              <a:ext uri="{FF2B5EF4-FFF2-40B4-BE49-F238E27FC236}">
                <a16:creationId xmlns:a16="http://schemas.microsoft.com/office/drawing/2014/main" id="{AC115F49-4090-4390-9499-B81F78746B7B}"/>
              </a:ext>
            </a:extLst>
          </p:cNvPr>
          <p:cNvSpPr/>
          <p:nvPr/>
        </p:nvSpPr>
        <p:spPr>
          <a:xfrm>
            <a:off x="2059247" y="4905835"/>
            <a:ext cx="223938" cy="1082350"/>
          </a:xfrm>
          <a:prstGeom prst="leftBrace">
            <a:avLst>
              <a:gd name="adj1" fmla="val 8641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69518D-D202-4F72-9FED-C19986A1C581}"/>
              </a:ext>
            </a:extLst>
          </p:cNvPr>
          <p:cNvSpPr txBox="1"/>
          <p:nvPr/>
        </p:nvSpPr>
        <p:spPr>
          <a:xfrm>
            <a:off x="2348498" y="5707913"/>
            <a:ext cx="917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闭合性损伤：</a:t>
            </a:r>
            <a:r>
              <a:rPr lang="zh-CN" altLang="en-US" sz="2800" dirty="0"/>
              <a:t>坠落、碰撞、冲击、挤压等钝性暴力</a:t>
            </a:r>
            <a:endParaRPr lang="zh-CN" altLang="en-US" sz="28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D58B2AA-614D-4A55-9AC5-DF94C1B2F244}"/>
              </a:ext>
            </a:extLst>
          </p:cNvPr>
          <p:cNvSpPr txBox="1"/>
          <p:nvPr/>
        </p:nvSpPr>
        <p:spPr>
          <a:xfrm>
            <a:off x="2351607" y="4733727"/>
            <a:ext cx="901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开放性损伤：</a:t>
            </a:r>
            <a:r>
              <a:rPr lang="zh-CN" altLang="en-US" sz="2800" dirty="0"/>
              <a:t>利器或火器所伤，如刀刺、枪弹等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A5DCAA-CD92-41EB-891F-BF5D75EE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210"/>
            <a:ext cx="5908850" cy="21996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849125-2D3E-4D8D-A8DF-3D32E341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13" y="1579210"/>
            <a:ext cx="3076325" cy="22122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D7286A6-D46E-44CC-89B0-7949AA9D2286}"/>
              </a:ext>
            </a:extLst>
          </p:cNvPr>
          <p:cNvSpPr txBox="1"/>
          <p:nvPr/>
        </p:nvSpPr>
        <p:spPr>
          <a:xfrm>
            <a:off x="2416629" y="3844217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脾破裂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4E8162D-D2CD-40B5-A33C-FB771A431CE5}"/>
              </a:ext>
            </a:extLst>
          </p:cNvPr>
          <p:cNvSpPr txBox="1"/>
          <p:nvPr/>
        </p:nvSpPr>
        <p:spPr>
          <a:xfrm>
            <a:off x="7022841" y="3847327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肝破裂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C79BC26-F086-4F69-8B86-2F3239F12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4" t="2421" r="14281" b="-1"/>
          <a:stretch/>
        </p:blipFill>
        <p:spPr>
          <a:xfrm>
            <a:off x="9308839" y="1579210"/>
            <a:ext cx="2873830" cy="219969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4EE60AA-EFFA-418A-8EB8-070AFB4987A1}"/>
              </a:ext>
            </a:extLst>
          </p:cNvPr>
          <p:cNvSpPr txBox="1"/>
          <p:nvPr/>
        </p:nvSpPr>
        <p:spPr>
          <a:xfrm>
            <a:off x="10245013" y="3831776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小肠破裂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F9EB90-C4A3-4CCA-A702-7BB24EE1034F}"/>
              </a:ext>
            </a:extLst>
          </p:cNvPr>
          <p:cNvSpPr txBox="1"/>
          <p:nvPr/>
        </p:nvSpPr>
        <p:spPr>
          <a:xfrm>
            <a:off x="961055" y="652337"/>
            <a:ext cx="306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概 述</a:t>
            </a:r>
          </a:p>
        </p:txBody>
      </p:sp>
    </p:spTree>
    <p:extLst>
      <p:ext uri="{BB962C8B-B14F-4D97-AF65-F5344CB8AC3E}">
        <p14:creationId xmlns:p14="http://schemas.microsoft.com/office/powerpoint/2010/main" val="2614530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grpSp>
        <p:nvGrpSpPr>
          <p:cNvPr id="26" name="2647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FDFAB3A-12D0-47F4-BB44-A6F9CC5F065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383266"/>
            <a:ext cx="11012002" cy="5763985"/>
            <a:chOff x="660400" y="1130300"/>
            <a:chExt cx="11012002" cy="5763985"/>
          </a:xfrm>
        </p:grpSpPr>
        <p:sp>
          <p:nvSpPr>
            <p:cNvPr id="27" name="ísľíḑê">
              <a:extLst>
                <a:ext uri="{FF2B5EF4-FFF2-40B4-BE49-F238E27FC236}">
                  <a16:creationId xmlns:a16="http://schemas.microsoft.com/office/drawing/2014/main" id="{98077E1D-15A0-47BF-B033-24C30A3DE49D}"/>
                </a:ext>
              </a:extLst>
            </p:cNvPr>
            <p:cNvSpPr/>
            <p:nvPr/>
          </p:nvSpPr>
          <p:spPr>
            <a:xfrm>
              <a:off x="1049384" y="1130300"/>
              <a:ext cx="1023844" cy="1023844"/>
            </a:xfrm>
            <a:prstGeom prst="ellips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>
              <a:outerShdw blurRad="635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28" name="ïŝ1íḑè">
              <a:extLst>
                <a:ext uri="{FF2B5EF4-FFF2-40B4-BE49-F238E27FC236}">
                  <a16:creationId xmlns:a16="http://schemas.microsoft.com/office/drawing/2014/main" id="{F8090EDE-04F1-45A9-AC30-914681A40108}"/>
                </a:ext>
              </a:extLst>
            </p:cNvPr>
            <p:cNvSpPr/>
            <p:nvPr/>
          </p:nvSpPr>
          <p:spPr>
            <a:xfrm>
              <a:off x="1366596" y="1438391"/>
              <a:ext cx="389422" cy="407662"/>
            </a:xfrm>
            <a:custGeom>
              <a:avLst/>
              <a:gdLst>
                <a:gd name="T0" fmla="*/ 4199 w 4494"/>
                <a:gd name="T1" fmla="*/ 3838 h 4712"/>
                <a:gd name="T2" fmla="*/ 3932 w 4494"/>
                <a:gd name="T3" fmla="*/ 2881 h 4712"/>
                <a:gd name="T4" fmla="*/ 2447 w 4494"/>
                <a:gd name="T5" fmla="*/ 2438 h 4712"/>
                <a:gd name="T6" fmla="*/ 3263 w 4494"/>
                <a:gd name="T7" fmla="*/ 2440 h 4712"/>
                <a:gd name="T8" fmla="*/ 3263 w 4494"/>
                <a:gd name="T9" fmla="*/ 897 h 4712"/>
                <a:gd name="T10" fmla="*/ 2194 w 4494"/>
                <a:gd name="T11" fmla="*/ 0 h 4712"/>
                <a:gd name="T12" fmla="*/ 460 w 4494"/>
                <a:gd name="T13" fmla="*/ 1619 h 4712"/>
                <a:gd name="T14" fmla="*/ 2047 w 4494"/>
                <a:gd name="T15" fmla="*/ 2438 h 4712"/>
                <a:gd name="T16" fmla="*/ 562 w 4494"/>
                <a:gd name="T17" fmla="*/ 2881 h 4712"/>
                <a:gd name="T18" fmla="*/ 296 w 4494"/>
                <a:gd name="T19" fmla="*/ 3838 h 4712"/>
                <a:gd name="T20" fmla="*/ 0 w 4494"/>
                <a:gd name="T21" fmla="*/ 3971 h 4712"/>
                <a:gd name="T22" fmla="*/ 134 w 4494"/>
                <a:gd name="T23" fmla="*/ 4712 h 4712"/>
                <a:gd name="T24" fmla="*/ 991 w 4494"/>
                <a:gd name="T25" fmla="*/ 4579 h 4712"/>
                <a:gd name="T26" fmla="*/ 858 w 4494"/>
                <a:gd name="T27" fmla="*/ 3838 h 4712"/>
                <a:gd name="T28" fmla="*/ 696 w 4494"/>
                <a:gd name="T29" fmla="*/ 3281 h 4712"/>
                <a:gd name="T30" fmla="*/ 2047 w 4494"/>
                <a:gd name="T31" fmla="*/ 3838 h 4712"/>
                <a:gd name="T32" fmla="*/ 1752 w 4494"/>
                <a:gd name="T33" fmla="*/ 3971 h 4712"/>
                <a:gd name="T34" fmla="*/ 1885 w 4494"/>
                <a:gd name="T35" fmla="*/ 4712 h 4712"/>
                <a:gd name="T36" fmla="*/ 2742 w 4494"/>
                <a:gd name="T37" fmla="*/ 4579 h 4712"/>
                <a:gd name="T38" fmla="*/ 2609 w 4494"/>
                <a:gd name="T39" fmla="*/ 3838 h 4712"/>
                <a:gd name="T40" fmla="*/ 2447 w 4494"/>
                <a:gd name="T41" fmla="*/ 3281 h 4712"/>
                <a:gd name="T42" fmla="*/ 3799 w 4494"/>
                <a:gd name="T43" fmla="*/ 3838 h 4712"/>
                <a:gd name="T44" fmla="*/ 3503 w 4494"/>
                <a:gd name="T45" fmla="*/ 3971 h 4712"/>
                <a:gd name="T46" fmla="*/ 3637 w 4494"/>
                <a:gd name="T47" fmla="*/ 4712 h 4712"/>
                <a:gd name="T48" fmla="*/ 4494 w 4494"/>
                <a:gd name="T49" fmla="*/ 4579 h 4712"/>
                <a:gd name="T50" fmla="*/ 4360 w 4494"/>
                <a:gd name="T51" fmla="*/ 3838 h 4712"/>
                <a:gd name="T52" fmla="*/ 1278 w 4494"/>
                <a:gd name="T53" fmla="*/ 1201 h 4712"/>
                <a:gd name="T54" fmla="*/ 1288 w 4494"/>
                <a:gd name="T55" fmla="*/ 1201 h 4712"/>
                <a:gd name="T56" fmla="*/ 1311 w 4494"/>
                <a:gd name="T57" fmla="*/ 1202 h 4712"/>
                <a:gd name="T58" fmla="*/ 2194 w 4494"/>
                <a:gd name="T59" fmla="*/ 400 h 4712"/>
                <a:gd name="T60" fmla="*/ 2858 w 4494"/>
                <a:gd name="T61" fmla="*/ 1073 h 4712"/>
                <a:gd name="T62" fmla="*/ 2915 w 4494"/>
                <a:gd name="T63" fmla="*/ 1252 h 4712"/>
                <a:gd name="T64" fmla="*/ 3148 w 4494"/>
                <a:gd name="T65" fmla="*/ 1315 h 4712"/>
                <a:gd name="T66" fmla="*/ 3634 w 4494"/>
                <a:gd name="T67" fmla="*/ 1668 h 4712"/>
                <a:gd name="T68" fmla="*/ 2832 w 4494"/>
                <a:gd name="T69" fmla="*/ 2039 h 4712"/>
                <a:gd name="T70" fmla="*/ 1278 w 4494"/>
                <a:gd name="T71" fmla="*/ 203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4" h="4712">
                  <a:moveTo>
                    <a:pt x="4360" y="3838"/>
                  </a:moveTo>
                  <a:lnTo>
                    <a:pt x="4199" y="3838"/>
                  </a:lnTo>
                  <a:lnTo>
                    <a:pt x="4199" y="3148"/>
                  </a:lnTo>
                  <a:cubicBezTo>
                    <a:pt x="4199" y="3001"/>
                    <a:pt x="4079" y="2881"/>
                    <a:pt x="3932" y="2881"/>
                  </a:cubicBezTo>
                  <a:lnTo>
                    <a:pt x="2447" y="2881"/>
                  </a:lnTo>
                  <a:lnTo>
                    <a:pt x="2447" y="2438"/>
                  </a:lnTo>
                  <a:cubicBezTo>
                    <a:pt x="2520" y="2438"/>
                    <a:pt x="2675" y="2438"/>
                    <a:pt x="2831" y="2439"/>
                  </a:cubicBezTo>
                  <a:cubicBezTo>
                    <a:pt x="3043" y="2439"/>
                    <a:pt x="3256" y="2440"/>
                    <a:pt x="3263" y="2440"/>
                  </a:cubicBezTo>
                  <a:cubicBezTo>
                    <a:pt x="3688" y="2440"/>
                    <a:pt x="4034" y="2094"/>
                    <a:pt x="4034" y="1668"/>
                  </a:cubicBezTo>
                  <a:cubicBezTo>
                    <a:pt x="4034" y="1243"/>
                    <a:pt x="3688" y="897"/>
                    <a:pt x="3263" y="897"/>
                  </a:cubicBezTo>
                  <a:cubicBezTo>
                    <a:pt x="3257" y="897"/>
                    <a:pt x="3251" y="897"/>
                    <a:pt x="3245" y="897"/>
                  </a:cubicBezTo>
                  <a:cubicBezTo>
                    <a:pt x="3165" y="389"/>
                    <a:pt x="2724" y="0"/>
                    <a:pt x="2194" y="0"/>
                  </a:cubicBezTo>
                  <a:cubicBezTo>
                    <a:pt x="1698" y="0"/>
                    <a:pt x="1276" y="339"/>
                    <a:pt x="1161" y="809"/>
                  </a:cubicBezTo>
                  <a:cubicBezTo>
                    <a:pt x="765" y="866"/>
                    <a:pt x="460" y="1208"/>
                    <a:pt x="460" y="1619"/>
                  </a:cubicBezTo>
                  <a:cubicBezTo>
                    <a:pt x="460" y="2071"/>
                    <a:pt x="827" y="2438"/>
                    <a:pt x="1278" y="2438"/>
                  </a:cubicBezTo>
                  <a:lnTo>
                    <a:pt x="2047" y="2438"/>
                  </a:lnTo>
                  <a:lnTo>
                    <a:pt x="2047" y="2881"/>
                  </a:lnTo>
                  <a:lnTo>
                    <a:pt x="562" y="2881"/>
                  </a:lnTo>
                  <a:cubicBezTo>
                    <a:pt x="415" y="2881"/>
                    <a:pt x="296" y="3001"/>
                    <a:pt x="296" y="3148"/>
                  </a:cubicBezTo>
                  <a:lnTo>
                    <a:pt x="296" y="3838"/>
                  </a:lnTo>
                  <a:lnTo>
                    <a:pt x="134" y="3838"/>
                  </a:lnTo>
                  <a:cubicBezTo>
                    <a:pt x="60" y="3838"/>
                    <a:pt x="0" y="3897"/>
                    <a:pt x="0" y="3971"/>
                  </a:cubicBezTo>
                  <a:lnTo>
                    <a:pt x="0" y="4579"/>
                  </a:lnTo>
                  <a:cubicBezTo>
                    <a:pt x="0" y="4652"/>
                    <a:pt x="60" y="4712"/>
                    <a:pt x="134" y="4712"/>
                  </a:cubicBezTo>
                  <a:lnTo>
                    <a:pt x="858" y="4712"/>
                  </a:lnTo>
                  <a:cubicBezTo>
                    <a:pt x="931" y="4712"/>
                    <a:pt x="991" y="4652"/>
                    <a:pt x="991" y="4579"/>
                  </a:cubicBezTo>
                  <a:lnTo>
                    <a:pt x="991" y="3971"/>
                  </a:lnTo>
                  <a:cubicBezTo>
                    <a:pt x="991" y="3897"/>
                    <a:pt x="931" y="3838"/>
                    <a:pt x="858" y="3838"/>
                  </a:cubicBezTo>
                  <a:lnTo>
                    <a:pt x="696" y="3838"/>
                  </a:lnTo>
                  <a:lnTo>
                    <a:pt x="696" y="3281"/>
                  </a:lnTo>
                  <a:lnTo>
                    <a:pt x="2047" y="3281"/>
                  </a:lnTo>
                  <a:lnTo>
                    <a:pt x="2047" y="3838"/>
                  </a:lnTo>
                  <a:lnTo>
                    <a:pt x="1885" y="3838"/>
                  </a:lnTo>
                  <a:cubicBezTo>
                    <a:pt x="1812" y="3838"/>
                    <a:pt x="1752" y="3897"/>
                    <a:pt x="1752" y="3971"/>
                  </a:cubicBezTo>
                  <a:lnTo>
                    <a:pt x="1752" y="4579"/>
                  </a:lnTo>
                  <a:cubicBezTo>
                    <a:pt x="1752" y="4652"/>
                    <a:pt x="1812" y="4712"/>
                    <a:pt x="1885" y="4712"/>
                  </a:cubicBezTo>
                  <a:lnTo>
                    <a:pt x="2609" y="4712"/>
                  </a:lnTo>
                  <a:cubicBezTo>
                    <a:pt x="2682" y="4712"/>
                    <a:pt x="2742" y="4652"/>
                    <a:pt x="2742" y="4579"/>
                  </a:cubicBezTo>
                  <a:lnTo>
                    <a:pt x="2742" y="3971"/>
                  </a:lnTo>
                  <a:cubicBezTo>
                    <a:pt x="2742" y="3897"/>
                    <a:pt x="2682" y="3838"/>
                    <a:pt x="2609" y="3838"/>
                  </a:cubicBezTo>
                  <a:lnTo>
                    <a:pt x="2447" y="3838"/>
                  </a:lnTo>
                  <a:lnTo>
                    <a:pt x="2447" y="3281"/>
                  </a:lnTo>
                  <a:lnTo>
                    <a:pt x="3799" y="3281"/>
                  </a:lnTo>
                  <a:lnTo>
                    <a:pt x="3799" y="3838"/>
                  </a:lnTo>
                  <a:lnTo>
                    <a:pt x="3637" y="3838"/>
                  </a:lnTo>
                  <a:cubicBezTo>
                    <a:pt x="3563" y="3838"/>
                    <a:pt x="3503" y="3897"/>
                    <a:pt x="3503" y="3971"/>
                  </a:cubicBezTo>
                  <a:lnTo>
                    <a:pt x="3503" y="4579"/>
                  </a:lnTo>
                  <a:cubicBezTo>
                    <a:pt x="3503" y="4652"/>
                    <a:pt x="3563" y="4712"/>
                    <a:pt x="3637" y="4712"/>
                  </a:cubicBezTo>
                  <a:lnTo>
                    <a:pt x="4360" y="4712"/>
                  </a:lnTo>
                  <a:cubicBezTo>
                    <a:pt x="4434" y="4712"/>
                    <a:pt x="4494" y="4652"/>
                    <a:pt x="4494" y="4579"/>
                  </a:cubicBezTo>
                  <a:lnTo>
                    <a:pt x="4494" y="3971"/>
                  </a:lnTo>
                  <a:cubicBezTo>
                    <a:pt x="4494" y="3897"/>
                    <a:pt x="4434" y="3838"/>
                    <a:pt x="4360" y="3838"/>
                  </a:cubicBezTo>
                  <a:close/>
                  <a:moveTo>
                    <a:pt x="860" y="1619"/>
                  </a:moveTo>
                  <a:cubicBezTo>
                    <a:pt x="860" y="1389"/>
                    <a:pt x="1048" y="1201"/>
                    <a:pt x="1278" y="1201"/>
                  </a:cubicBezTo>
                  <a:lnTo>
                    <a:pt x="1283" y="1201"/>
                  </a:lnTo>
                  <a:cubicBezTo>
                    <a:pt x="1284" y="1201"/>
                    <a:pt x="1286" y="1201"/>
                    <a:pt x="1288" y="1201"/>
                  </a:cubicBezTo>
                  <a:cubicBezTo>
                    <a:pt x="1288" y="1201"/>
                    <a:pt x="1289" y="1201"/>
                    <a:pt x="1290" y="1201"/>
                  </a:cubicBezTo>
                  <a:cubicBezTo>
                    <a:pt x="1297" y="1202"/>
                    <a:pt x="1304" y="1202"/>
                    <a:pt x="1311" y="1202"/>
                  </a:cubicBezTo>
                  <a:cubicBezTo>
                    <a:pt x="1408" y="1202"/>
                    <a:pt x="1519" y="1136"/>
                    <a:pt x="1534" y="992"/>
                  </a:cubicBezTo>
                  <a:cubicBezTo>
                    <a:pt x="1571" y="654"/>
                    <a:pt x="1854" y="400"/>
                    <a:pt x="2194" y="400"/>
                  </a:cubicBezTo>
                  <a:cubicBezTo>
                    <a:pt x="2560" y="400"/>
                    <a:pt x="2858" y="698"/>
                    <a:pt x="2858" y="1064"/>
                  </a:cubicBezTo>
                  <a:lnTo>
                    <a:pt x="2858" y="1073"/>
                  </a:lnTo>
                  <a:cubicBezTo>
                    <a:pt x="2858" y="1074"/>
                    <a:pt x="2858" y="1076"/>
                    <a:pt x="2858" y="1078"/>
                  </a:cubicBezTo>
                  <a:cubicBezTo>
                    <a:pt x="2853" y="1144"/>
                    <a:pt x="2873" y="1205"/>
                    <a:pt x="2915" y="1252"/>
                  </a:cubicBezTo>
                  <a:cubicBezTo>
                    <a:pt x="2957" y="1299"/>
                    <a:pt x="3017" y="1325"/>
                    <a:pt x="3080" y="1325"/>
                  </a:cubicBezTo>
                  <a:cubicBezTo>
                    <a:pt x="3103" y="1325"/>
                    <a:pt x="3126" y="1322"/>
                    <a:pt x="3148" y="1315"/>
                  </a:cubicBezTo>
                  <a:cubicBezTo>
                    <a:pt x="3185" y="1303"/>
                    <a:pt x="3224" y="1297"/>
                    <a:pt x="3263" y="1297"/>
                  </a:cubicBezTo>
                  <a:cubicBezTo>
                    <a:pt x="3468" y="1297"/>
                    <a:pt x="3634" y="1463"/>
                    <a:pt x="3634" y="1668"/>
                  </a:cubicBezTo>
                  <a:cubicBezTo>
                    <a:pt x="3634" y="1873"/>
                    <a:pt x="3468" y="2040"/>
                    <a:pt x="3263" y="2040"/>
                  </a:cubicBezTo>
                  <a:cubicBezTo>
                    <a:pt x="3255" y="2040"/>
                    <a:pt x="3043" y="2039"/>
                    <a:pt x="2832" y="2039"/>
                  </a:cubicBezTo>
                  <a:cubicBezTo>
                    <a:pt x="2621" y="2038"/>
                    <a:pt x="2411" y="2038"/>
                    <a:pt x="2405" y="2038"/>
                  </a:cubicBezTo>
                  <a:lnTo>
                    <a:pt x="1278" y="2038"/>
                  </a:lnTo>
                  <a:cubicBezTo>
                    <a:pt x="1048" y="2038"/>
                    <a:pt x="860" y="1850"/>
                    <a:pt x="860" y="1619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îsļíḑê">
              <a:extLst>
                <a:ext uri="{FF2B5EF4-FFF2-40B4-BE49-F238E27FC236}">
                  <a16:creationId xmlns:a16="http://schemas.microsoft.com/office/drawing/2014/main" id="{8BCF8710-526F-4C62-9976-39EE802C4509}"/>
                </a:ext>
              </a:extLst>
            </p:cNvPr>
            <p:cNvGrpSpPr/>
            <p:nvPr/>
          </p:nvGrpSpPr>
          <p:grpSpPr>
            <a:xfrm>
              <a:off x="660400" y="2107683"/>
              <a:ext cx="1801813" cy="2090056"/>
              <a:chOff x="660400" y="2107683"/>
              <a:chExt cx="1801813" cy="2090056"/>
            </a:xfrm>
          </p:grpSpPr>
          <p:sp>
            <p:nvSpPr>
              <p:cNvPr id="58" name="iṧḷîďè">
                <a:extLst>
                  <a:ext uri="{FF2B5EF4-FFF2-40B4-BE49-F238E27FC236}">
                    <a16:creationId xmlns:a16="http://schemas.microsoft.com/office/drawing/2014/main" id="{8170C67D-B6B0-4593-BB8B-212883B412BB}"/>
                  </a:ext>
                </a:extLst>
              </p:cNvPr>
              <p:cNvSpPr/>
              <p:nvPr/>
            </p:nvSpPr>
            <p:spPr bwMode="auto">
              <a:xfrm>
                <a:off x="660400" y="2683122"/>
                <a:ext cx="1801813" cy="1514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一般情况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受伤史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既往史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î$ļîďê">
                <a:extLst>
                  <a:ext uri="{FF2B5EF4-FFF2-40B4-BE49-F238E27FC236}">
                    <a16:creationId xmlns:a16="http://schemas.microsoft.com/office/drawing/2014/main" id="{CAA2D750-A339-4CC3-B42E-EDD1E185B37F}"/>
                  </a:ext>
                </a:extLst>
              </p:cNvPr>
              <p:cNvSpPr txBox="1"/>
              <p:nvPr/>
            </p:nvSpPr>
            <p:spPr bwMode="auto">
              <a:xfrm>
                <a:off x="660400" y="2107683"/>
                <a:ext cx="1801813" cy="575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/>
                  <a:t>健康史</a:t>
                </a:r>
                <a:endParaRPr lang="en-US" altLang="zh-CN" sz="2400" b="1" dirty="0"/>
              </a:p>
            </p:txBody>
          </p:sp>
        </p:grpSp>
        <p:sp>
          <p:nvSpPr>
            <p:cNvPr id="30" name="îṩ1ídè">
              <a:extLst>
                <a:ext uri="{FF2B5EF4-FFF2-40B4-BE49-F238E27FC236}">
                  <a16:creationId xmlns:a16="http://schemas.microsoft.com/office/drawing/2014/main" id="{79A7D189-849B-42E6-A31B-355EE4772BAC}"/>
                </a:ext>
              </a:extLst>
            </p:cNvPr>
            <p:cNvSpPr/>
            <p:nvPr/>
          </p:nvSpPr>
          <p:spPr>
            <a:xfrm>
              <a:off x="3322887" y="3074000"/>
              <a:ext cx="1023844" cy="1023844"/>
            </a:xfrm>
            <a:prstGeom prst="ellips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>
              <a:outerShdw blurRad="635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1" name="í$ḷïḑé">
              <a:extLst>
                <a:ext uri="{FF2B5EF4-FFF2-40B4-BE49-F238E27FC236}">
                  <a16:creationId xmlns:a16="http://schemas.microsoft.com/office/drawing/2014/main" id="{CAA95B64-8AC3-42A0-B473-1AC49BEB9AF8}"/>
                </a:ext>
              </a:extLst>
            </p:cNvPr>
            <p:cNvSpPr/>
            <p:nvPr/>
          </p:nvSpPr>
          <p:spPr>
            <a:xfrm>
              <a:off x="3649639" y="3466045"/>
              <a:ext cx="407662" cy="351722"/>
            </a:xfrm>
            <a:custGeom>
              <a:avLst/>
              <a:gdLst>
                <a:gd name="connsiteX0" fmla="*/ 470014 w 606298"/>
                <a:gd name="connsiteY0" fmla="*/ 471938 h 523102"/>
                <a:gd name="connsiteX1" fmla="*/ 453448 w 606298"/>
                <a:gd name="connsiteY1" fmla="*/ 488480 h 523102"/>
                <a:gd name="connsiteX2" fmla="*/ 455470 w 606298"/>
                <a:gd name="connsiteY2" fmla="*/ 495885 h 523102"/>
                <a:gd name="connsiteX3" fmla="*/ 470014 w 606298"/>
                <a:gd name="connsiteY3" fmla="*/ 504925 h 523102"/>
                <a:gd name="connsiteX4" fmla="*/ 484557 w 606298"/>
                <a:gd name="connsiteY4" fmla="*/ 495885 h 523102"/>
                <a:gd name="connsiteX5" fmla="*/ 486483 w 606298"/>
                <a:gd name="connsiteY5" fmla="*/ 488480 h 523102"/>
                <a:gd name="connsiteX6" fmla="*/ 470014 w 606298"/>
                <a:gd name="connsiteY6" fmla="*/ 471938 h 523102"/>
                <a:gd name="connsiteX7" fmla="*/ 381212 w 606298"/>
                <a:gd name="connsiteY7" fmla="*/ 203804 h 523102"/>
                <a:gd name="connsiteX8" fmla="*/ 374278 w 606298"/>
                <a:gd name="connsiteY8" fmla="*/ 210728 h 523102"/>
                <a:gd name="connsiteX9" fmla="*/ 374278 w 606298"/>
                <a:gd name="connsiteY9" fmla="*/ 456646 h 523102"/>
                <a:gd name="connsiteX10" fmla="*/ 565653 w 606298"/>
                <a:gd name="connsiteY10" fmla="*/ 456646 h 523102"/>
                <a:gd name="connsiteX11" fmla="*/ 565653 w 606298"/>
                <a:gd name="connsiteY11" fmla="*/ 210728 h 523102"/>
                <a:gd name="connsiteX12" fmla="*/ 558719 w 606298"/>
                <a:gd name="connsiteY12" fmla="*/ 203804 h 523102"/>
                <a:gd name="connsiteX13" fmla="*/ 381212 w 606298"/>
                <a:gd name="connsiteY13" fmla="*/ 163218 h 523102"/>
                <a:gd name="connsiteX14" fmla="*/ 558719 w 606298"/>
                <a:gd name="connsiteY14" fmla="*/ 163218 h 523102"/>
                <a:gd name="connsiteX15" fmla="*/ 606298 w 606298"/>
                <a:gd name="connsiteY15" fmla="*/ 210728 h 523102"/>
                <a:gd name="connsiteX16" fmla="*/ 606298 w 606298"/>
                <a:gd name="connsiteY16" fmla="*/ 475592 h 523102"/>
                <a:gd name="connsiteX17" fmla="*/ 558719 w 606298"/>
                <a:gd name="connsiteY17" fmla="*/ 523102 h 523102"/>
                <a:gd name="connsiteX18" fmla="*/ 381212 w 606298"/>
                <a:gd name="connsiteY18" fmla="*/ 523102 h 523102"/>
                <a:gd name="connsiteX19" fmla="*/ 333633 w 606298"/>
                <a:gd name="connsiteY19" fmla="*/ 475592 h 523102"/>
                <a:gd name="connsiteX20" fmla="*/ 333633 w 606298"/>
                <a:gd name="connsiteY20" fmla="*/ 210728 h 523102"/>
                <a:gd name="connsiteX21" fmla="*/ 381212 w 606298"/>
                <a:gd name="connsiteY21" fmla="*/ 163218 h 523102"/>
                <a:gd name="connsiteX22" fmla="*/ 43821 w 606298"/>
                <a:gd name="connsiteY22" fmla="*/ 0 h 523102"/>
                <a:gd name="connsiteX23" fmla="*/ 452369 w 606298"/>
                <a:gd name="connsiteY23" fmla="*/ 0 h 523102"/>
                <a:gd name="connsiteX24" fmla="*/ 496287 w 606298"/>
                <a:gd name="connsiteY24" fmla="*/ 43855 h 523102"/>
                <a:gd name="connsiteX25" fmla="*/ 496287 w 606298"/>
                <a:gd name="connsiteY25" fmla="*/ 122621 h 523102"/>
                <a:gd name="connsiteX26" fmla="*/ 455644 w 606298"/>
                <a:gd name="connsiteY26" fmla="*/ 122621 h 523102"/>
                <a:gd name="connsiteX27" fmla="*/ 455644 w 606298"/>
                <a:gd name="connsiteY27" fmla="*/ 43855 h 523102"/>
                <a:gd name="connsiteX28" fmla="*/ 452369 w 606298"/>
                <a:gd name="connsiteY28" fmla="*/ 40585 h 523102"/>
                <a:gd name="connsiteX29" fmla="*/ 43821 w 606298"/>
                <a:gd name="connsiteY29" fmla="*/ 40585 h 523102"/>
                <a:gd name="connsiteX30" fmla="*/ 40643 w 606298"/>
                <a:gd name="connsiteY30" fmla="*/ 43855 h 523102"/>
                <a:gd name="connsiteX31" fmla="*/ 40643 w 606298"/>
                <a:gd name="connsiteY31" fmla="*/ 320738 h 523102"/>
                <a:gd name="connsiteX32" fmla="*/ 43821 w 606298"/>
                <a:gd name="connsiteY32" fmla="*/ 323911 h 523102"/>
                <a:gd name="connsiteX33" fmla="*/ 292976 w 606298"/>
                <a:gd name="connsiteY33" fmla="*/ 323911 h 523102"/>
                <a:gd name="connsiteX34" fmla="*/ 292976 w 606298"/>
                <a:gd name="connsiteY34" fmla="*/ 344204 h 523102"/>
                <a:gd name="connsiteX35" fmla="*/ 292976 w 606298"/>
                <a:gd name="connsiteY35" fmla="*/ 418161 h 523102"/>
                <a:gd name="connsiteX36" fmla="*/ 292976 w 606298"/>
                <a:gd name="connsiteY36" fmla="*/ 458746 h 523102"/>
                <a:gd name="connsiteX37" fmla="*/ 159201 w 606298"/>
                <a:gd name="connsiteY37" fmla="*/ 458746 h 523102"/>
                <a:gd name="connsiteX38" fmla="*/ 138879 w 606298"/>
                <a:gd name="connsiteY38" fmla="*/ 438454 h 523102"/>
                <a:gd name="connsiteX39" fmla="*/ 159201 w 606298"/>
                <a:gd name="connsiteY39" fmla="*/ 418161 h 523102"/>
                <a:gd name="connsiteX40" fmla="*/ 180774 w 606298"/>
                <a:gd name="connsiteY40" fmla="*/ 418161 h 523102"/>
                <a:gd name="connsiteX41" fmla="*/ 180774 w 606298"/>
                <a:gd name="connsiteY41" fmla="*/ 364497 h 523102"/>
                <a:gd name="connsiteX42" fmla="*/ 43821 w 606298"/>
                <a:gd name="connsiteY42" fmla="*/ 364497 h 523102"/>
                <a:gd name="connsiteX43" fmla="*/ 0 w 606298"/>
                <a:gd name="connsiteY43" fmla="*/ 320738 h 523102"/>
                <a:gd name="connsiteX44" fmla="*/ 0 w 606298"/>
                <a:gd name="connsiteY44" fmla="*/ 43855 h 523102"/>
                <a:gd name="connsiteX45" fmla="*/ 43821 w 606298"/>
                <a:gd name="connsiteY45" fmla="*/ 0 h 52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298" h="523102">
                  <a:moveTo>
                    <a:pt x="470014" y="471938"/>
                  </a:moveTo>
                  <a:cubicBezTo>
                    <a:pt x="460864" y="471938"/>
                    <a:pt x="453448" y="479343"/>
                    <a:pt x="453448" y="488480"/>
                  </a:cubicBezTo>
                  <a:cubicBezTo>
                    <a:pt x="453448" y="491172"/>
                    <a:pt x="454314" y="493577"/>
                    <a:pt x="455470" y="495885"/>
                  </a:cubicBezTo>
                  <a:cubicBezTo>
                    <a:pt x="458167" y="501175"/>
                    <a:pt x="463561" y="504925"/>
                    <a:pt x="470014" y="504925"/>
                  </a:cubicBezTo>
                  <a:cubicBezTo>
                    <a:pt x="476370" y="504925"/>
                    <a:pt x="481764" y="501175"/>
                    <a:pt x="484557" y="495885"/>
                  </a:cubicBezTo>
                  <a:cubicBezTo>
                    <a:pt x="485713" y="493577"/>
                    <a:pt x="486483" y="491172"/>
                    <a:pt x="486483" y="488480"/>
                  </a:cubicBezTo>
                  <a:cubicBezTo>
                    <a:pt x="486483" y="479343"/>
                    <a:pt x="479067" y="471938"/>
                    <a:pt x="470014" y="471938"/>
                  </a:cubicBezTo>
                  <a:close/>
                  <a:moveTo>
                    <a:pt x="381212" y="203804"/>
                  </a:moveTo>
                  <a:cubicBezTo>
                    <a:pt x="377456" y="203804"/>
                    <a:pt x="374278" y="206881"/>
                    <a:pt x="374278" y="210728"/>
                  </a:cubicBezTo>
                  <a:lnTo>
                    <a:pt x="374278" y="456646"/>
                  </a:lnTo>
                  <a:lnTo>
                    <a:pt x="565653" y="456646"/>
                  </a:lnTo>
                  <a:lnTo>
                    <a:pt x="565653" y="210728"/>
                  </a:lnTo>
                  <a:cubicBezTo>
                    <a:pt x="565653" y="206881"/>
                    <a:pt x="562571" y="203804"/>
                    <a:pt x="558719" y="203804"/>
                  </a:cubicBezTo>
                  <a:close/>
                  <a:moveTo>
                    <a:pt x="381212" y="163218"/>
                  </a:moveTo>
                  <a:lnTo>
                    <a:pt x="558719" y="163218"/>
                  </a:lnTo>
                  <a:cubicBezTo>
                    <a:pt x="585013" y="163218"/>
                    <a:pt x="606298" y="184473"/>
                    <a:pt x="606298" y="210728"/>
                  </a:cubicBezTo>
                  <a:lnTo>
                    <a:pt x="606298" y="475592"/>
                  </a:lnTo>
                  <a:cubicBezTo>
                    <a:pt x="606298" y="501752"/>
                    <a:pt x="585013" y="523102"/>
                    <a:pt x="558719" y="523102"/>
                  </a:cubicBezTo>
                  <a:lnTo>
                    <a:pt x="381212" y="523102"/>
                  </a:lnTo>
                  <a:cubicBezTo>
                    <a:pt x="355015" y="523102"/>
                    <a:pt x="333633" y="501752"/>
                    <a:pt x="333633" y="475592"/>
                  </a:cubicBezTo>
                  <a:lnTo>
                    <a:pt x="333633" y="210728"/>
                  </a:lnTo>
                  <a:cubicBezTo>
                    <a:pt x="333633" y="184473"/>
                    <a:pt x="355015" y="163218"/>
                    <a:pt x="381212" y="163218"/>
                  </a:cubicBezTo>
                  <a:close/>
                  <a:moveTo>
                    <a:pt x="43821" y="0"/>
                  </a:moveTo>
                  <a:lnTo>
                    <a:pt x="452369" y="0"/>
                  </a:lnTo>
                  <a:cubicBezTo>
                    <a:pt x="476543" y="0"/>
                    <a:pt x="496287" y="19715"/>
                    <a:pt x="496287" y="43855"/>
                  </a:cubicBezTo>
                  <a:lnTo>
                    <a:pt x="496287" y="122621"/>
                  </a:lnTo>
                  <a:lnTo>
                    <a:pt x="455644" y="122621"/>
                  </a:lnTo>
                  <a:lnTo>
                    <a:pt x="455644" y="43855"/>
                  </a:lnTo>
                  <a:cubicBezTo>
                    <a:pt x="455644" y="42027"/>
                    <a:pt x="454199" y="40585"/>
                    <a:pt x="452369" y="40585"/>
                  </a:cubicBezTo>
                  <a:lnTo>
                    <a:pt x="43821" y="40585"/>
                  </a:lnTo>
                  <a:cubicBezTo>
                    <a:pt x="42088" y="40585"/>
                    <a:pt x="40643" y="42027"/>
                    <a:pt x="40643" y="43855"/>
                  </a:cubicBezTo>
                  <a:lnTo>
                    <a:pt x="40643" y="320738"/>
                  </a:lnTo>
                  <a:cubicBezTo>
                    <a:pt x="40643" y="322469"/>
                    <a:pt x="42088" y="323911"/>
                    <a:pt x="43821" y="323911"/>
                  </a:cubicBezTo>
                  <a:lnTo>
                    <a:pt x="292976" y="323911"/>
                  </a:lnTo>
                  <a:lnTo>
                    <a:pt x="292976" y="344204"/>
                  </a:lnTo>
                  <a:lnTo>
                    <a:pt x="292976" y="418161"/>
                  </a:lnTo>
                  <a:lnTo>
                    <a:pt x="292976" y="458746"/>
                  </a:lnTo>
                  <a:lnTo>
                    <a:pt x="159201" y="458746"/>
                  </a:lnTo>
                  <a:cubicBezTo>
                    <a:pt x="148029" y="458746"/>
                    <a:pt x="138879" y="449610"/>
                    <a:pt x="138879" y="438454"/>
                  </a:cubicBezTo>
                  <a:cubicBezTo>
                    <a:pt x="138879" y="427201"/>
                    <a:pt x="148029" y="418161"/>
                    <a:pt x="159201" y="418161"/>
                  </a:cubicBezTo>
                  <a:lnTo>
                    <a:pt x="180774" y="418161"/>
                  </a:lnTo>
                  <a:lnTo>
                    <a:pt x="180774" y="364497"/>
                  </a:lnTo>
                  <a:lnTo>
                    <a:pt x="43821" y="364497"/>
                  </a:lnTo>
                  <a:cubicBezTo>
                    <a:pt x="19647" y="364497"/>
                    <a:pt x="0" y="344877"/>
                    <a:pt x="0" y="320738"/>
                  </a:cubicBezTo>
                  <a:lnTo>
                    <a:pt x="0" y="43855"/>
                  </a:lnTo>
                  <a:cubicBezTo>
                    <a:pt x="0" y="19715"/>
                    <a:pt x="19647" y="0"/>
                    <a:pt x="43821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7" name="íṣ1ïḓè">
              <a:extLst>
                <a:ext uri="{FF2B5EF4-FFF2-40B4-BE49-F238E27FC236}">
                  <a16:creationId xmlns:a16="http://schemas.microsoft.com/office/drawing/2014/main" id="{D66D36C3-13B3-40B9-A6C5-86DB0CE5F71D}"/>
                </a:ext>
              </a:extLst>
            </p:cNvPr>
            <p:cNvSpPr txBox="1"/>
            <p:nvPr/>
          </p:nvSpPr>
          <p:spPr bwMode="auto">
            <a:xfrm>
              <a:off x="2933903" y="3996629"/>
              <a:ext cx="1801813" cy="639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 sz="2400" b="1"/>
              </a:lvl1pPr>
            </a:lstStyle>
            <a:p>
              <a:r>
                <a:rPr lang="zh-CN" altLang="en-US" dirty="0"/>
                <a:t>身体状况</a:t>
              </a:r>
              <a:endParaRPr lang="en-US" altLang="zh-CN" dirty="0"/>
            </a:p>
          </p:txBody>
        </p:sp>
        <p:sp>
          <p:nvSpPr>
            <p:cNvPr id="33" name="íṡļîḍé">
              <a:extLst>
                <a:ext uri="{FF2B5EF4-FFF2-40B4-BE49-F238E27FC236}">
                  <a16:creationId xmlns:a16="http://schemas.microsoft.com/office/drawing/2014/main" id="{A6A5EF1A-642F-4959-8650-13BE067E8215}"/>
                </a:ext>
              </a:extLst>
            </p:cNvPr>
            <p:cNvSpPr/>
            <p:nvPr/>
          </p:nvSpPr>
          <p:spPr>
            <a:xfrm>
              <a:off x="5577727" y="1130300"/>
              <a:ext cx="1023844" cy="1023844"/>
            </a:xfrm>
            <a:prstGeom prst="ellips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>
              <a:outerShdw blurRad="635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4" name="iṥlîḓe">
              <a:extLst>
                <a:ext uri="{FF2B5EF4-FFF2-40B4-BE49-F238E27FC236}">
                  <a16:creationId xmlns:a16="http://schemas.microsoft.com/office/drawing/2014/main" id="{CA96E9BF-BC69-4905-9583-5A8252C1720D}"/>
                </a:ext>
              </a:extLst>
            </p:cNvPr>
            <p:cNvSpPr/>
            <p:nvPr/>
          </p:nvSpPr>
          <p:spPr>
            <a:xfrm>
              <a:off x="5894938" y="1438391"/>
              <a:ext cx="389422" cy="407662"/>
            </a:xfrm>
            <a:custGeom>
              <a:avLst/>
              <a:gdLst>
                <a:gd name="T0" fmla="*/ 4199 w 4494"/>
                <a:gd name="T1" fmla="*/ 3838 h 4712"/>
                <a:gd name="T2" fmla="*/ 3932 w 4494"/>
                <a:gd name="T3" fmla="*/ 2881 h 4712"/>
                <a:gd name="T4" fmla="*/ 2447 w 4494"/>
                <a:gd name="T5" fmla="*/ 2438 h 4712"/>
                <a:gd name="T6" fmla="*/ 3263 w 4494"/>
                <a:gd name="T7" fmla="*/ 2440 h 4712"/>
                <a:gd name="T8" fmla="*/ 3263 w 4494"/>
                <a:gd name="T9" fmla="*/ 897 h 4712"/>
                <a:gd name="T10" fmla="*/ 2194 w 4494"/>
                <a:gd name="T11" fmla="*/ 0 h 4712"/>
                <a:gd name="T12" fmla="*/ 460 w 4494"/>
                <a:gd name="T13" fmla="*/ 1619 h 4712"/>
                <a:gd name="T14" fmla="*/ 2047 w 4494"/>
                <a:gd name="T15" fmla="*/ 2438 h 4712"/>
                <a:gd name="T16" fmla="*/ 562 w 4494"/>
                <a:gd name="T17" fmla="*/ 2881 h 4712"/>
                <a:gd name="T18" fmla="*/ 296 w 4494"/>
                <a:gd name="T19" fmla="*/ 3838 h 4712"/>
                <a:gd name="T20" fmla="*/ 0 w 4494"/>
                <a:gd name="T21" fmla="*/ 3971 h 4712"/>
                <a:gd name="T22" fmla="*/ 134 w 4494"/>
                <a:gd name="T23" fmla="*/ 4712 h 4712"/>
                <a:gd name="T24" fmla="*/ 991 w 4494"/>
                <a:gd name="T25" fmla="*/ 4579 h 4712"/>
                <a:gd name="T26" fmla="*/ 858 w 4494"/>
                <a:gd name="T27" fmla="*/ 3838 h 4712"/>
                <a:gd name="T28" fmla="*/ 696 w 4494"/>
                <a:gd name="T29" fmla="*/ 3281 h 4712"/>
                <a:gd name="T30" fmla="*/ 2047 w 4494"/>
                <a:gd name="T31" fmla="*/ 3838 h 4712"/>
                <a:gd name="T32" fmla="*/ 1752 w 4494"/>
                <a:gd name="T33" fmla="*/ 3971 h 4712"/>
                <a:gd name="T34" fmla="*/ 1885 w 4494"/>
                <a:gd name="T35" fmla="*/ 4712 h 4712"/>
                <a:gd name="T36" fmla="*/ 2742 w 4494"/>
                <a:gd name="T37" fmla="*/ 4579 h 4712"/>
                <a:gd name="T38" fmla="*/ 2609 w 4494"/>
                <a:gd name="T39" fmla="*/ 3838 h 4712"/>
                <a:gd name="T40" fmla="*/ 2447 w 4494"/>
                <a:gd name="T41" fmla="*/ 3281 h 4712"/>
                <a:gd name="T42" fmla="*/ 3799 w 4494"/>
                <a:gd name="T43" fmla="*/ 3838 h 4712"/>
                <a:gd name="T44" fmla="*/ 3503 w 4494"/>
                <a:gd name="T45" fmla="*/ 3971 h 4712"/>
                <a:gd name="T46" fmla="*/ 3637 w 4494"/>
                <a:gd name="T47" fmla="*/ 4712 h 4712"/>
                <a:gd name="T48" fmla="*/ 4494 w 4494"/>
                <a:gd name="T49" fmla="*/ 4579 h 4712"/>
                <a:gd name="T50" fmla="*/ 4360 w 4494"/>
                <a:gd name="T51" fmla="*/ 3838 h 4712"/>
                <a:gd name="T52" fmla="*/ 1278 w 4494"/>
                <a:gd name="T53" fmla="*/ 1201 h 4712"/>
                <a:gd name="T54" fmla="*/ 1288 w 4494"/>
                <a:gd name="T55" fmla="*/ 1201 h 4712"/>
                <a:gd name="T56" fmla="*/ 1311 w 4494"/>
                <a:gd name="T57" fmla="*/ 1202 h 4712"/>
                <a:gd name="T58" fmla="*/ 2194 w 4494"/>
                <a:gd name="T59" fmla="*/ 400 h 4712"/>
                <a:gd name="T60" fmla="*/ 2858 w 4494"/>
                <a:gd name="T61" fmla="*/ 1073 h 4712"/>
                <a:gd name="T62" fmla="*/ 2915 w 4494"/>
                <a:gd name="T63" fmla="*/ 1252 h 4712"/>
                <a:gd name="T64" fmla="*/ 3148 w 4494"/>
                <a:gd name="T65" fmla="*/ 1315 h 4712"/>
                <a:gd name="T66" fmla="*/ 3634 w 4494"/>
                <a:gd name="T67" fmla="*/ 1668 h 4712"/>
                <a:gd name="T68" fmla="*/ 2832 w 4494"/>
                <a:gd name="T69" fmla="*/ 2039 h 4712"/>
                <a:gd name="T70" fmla="*/ 1278 w 4494"/>
                <a:gd name="T71" fmla="*/ 203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4" h="4712">
                  <a:moveTo>
                    <a:pt x="4360" y="3838"/>
                  </a:moveTo>
                  <a:lnTo>
                    <a:pt x="4199" y="3838"/>
                  </a:lnTo>
                  <a:lnTo>
                    <a:pt x="4199" y="3148"/>
                  </a:lnTo>
                  <a:cubicBezTo>
                    <a:pt x="4199" y="3001"/>
                    <a:pt x="4079" y="2881"/>
                    <a:pt x="3932" y="2881"/>
                  </a:cubicBezTo>
                  <a:lnTo>
                    <a:pt x="2447" y="2881"/>
                  </a:lnTo>
                  <a:lnTo>
                    <a:pt x="2447" y="2438"/>
                  </a:lnTo>
                  <a:cubicBezTo>
                    <a:pt x="2520" y="2438"/>
                    <a:pt x="2675" y="2438"/>
                    <a:pt x="2831" y="2439"/>
                  </a:cubicBezTo>
                  <a:cubicBezTo>
                    <a:pt x="3043" y="2439"/>
                    <a:pt x="3256" y="2440"/>
                    <a:pt x="3263" y="2440"/>
                  </a:cubicBezTo>
                  <a:cubicBezTo>
                    <a:pt x="3688" y="2440"/>
                    <a:pt x="4034" y="2094"/>
                    <a:pt x="4034" y="1668"/>
                  </a:cubicBezTo>
                  <a:cubicBezTo>
                    <a:pt x="4034" y="1243"/>
                    <a:pt x="3688" y="897"/>
                    <a:pt x="3263" y="897"/>
                  </a:cubicBezTo>
                  <a:cubicBezTo>
                    <a:pt x="3257" y="897"/>
                    <a:pt x="3251" y="897"/>
                    <a:pt x="3245" y="897"/>
                  </a:cubicBezTo>
                  <a:cubicBezTo>
                    <a:pt x="3165" y="389"/>
                    <a:pt x="2724" y="0"/>
                    <a:pt x="2194" y="0"/>
                  </a:cubicBezTo>
                  <a:cubicBezTo>
                    <a:pt x="1698" y="0"/>
                    <a:pt x="1276" y="339"/>
                    <a:pt x="1161" y="809"/>
                  </a:cubicBezTo>
                  <a:cubicBezTo>
                    <a:pt x="765" y="866"/>
                    <a:pt x="460" y="1208"/>
                    <a:pt x="460" y="1619"/>
                  </a:cubicBezTo>
                  <a:cubicBezTo>
                    <a:pt x="460" y="2071"/>
                    <a:pt x="827" y="2438"/>
                    <a:pt x="1278" y="2438"/>
                  </a:cubicBezTo>
                  <a:lnTo>
                    <a:pt x="2047" y="2438"/>
                  </a:lnTo>
                  <a:lnTo>
                    <a:pt x="2047" y="2881"/>
                  </a:lnTo>
                  <a:lnTo>
                    <a:pt x="562" y="2881"/>
                  </a:lnTo>
                  <a:cubicBezTo>
                    <a:pt x="415" y="2881"/>
                    <a:pt x="296" y="3001"/>
                    <a:pt x="296" y="3148"/>
                  </a:cubicBezTo>
                  <a:lnTo>
                    <a:pt x="296" y="3838"/>
                  </a:lnTo>
                  <a:lnTo>
                    <a:pt x="134" y="3838"/>
                  </a:lnTo>
                  <a:cubicBezTo>
                    <a:pt x="60" y="3838"/>
                    <a:pt x="0" y="3897"/>
                    <a:pt x="0" y="3971"/>
                  </a:cubicBezTo>
                  <a:lnTo>
                    <a:pt x="0" y="4579"/>
                  </a:lnTo>
                  <a:cubicBezTo>
                    <a:pt x="0" y="4652"/>
                    <a:pt x="60" y="4712"/>
                    <a:pt x="134" y="4712"/>
                  </a:cubicBezTo>
                  <a:lnTo>
                    <a:pt x="858" y="4712"/>
                  </a:lnTo>
                  <a:cubicBezTo>
                    <a:pt x="931" y="4712"/>
                    <a:pt x="991" y="4652"/>
                    <a:pt x="991" y="4579"/>
                  </a:cubicBezTo>
                  <a:lnTo>
                    <a:pt x="991" y="3971"/>
                  </a:lnTo>
                  <a:cubicBezTo>
                    <a:pt x="991" y="3897"/>
                    <a:pt x="931" y="3838"/>
                    <a:pt x="858" y="3838"/>
                  </a:cubicBezTo>
                  <a:lnTo>
                    <a:pt x="696" y="3838"/>
                  </a:lnTo>
                  <a:lnTo>
                    <a:pt x="696" y="3281"/>
                  </a:lnTo>
                  <a:lnTo>
                    <a:pt x="2047" y="3281"/>
                  </a:lnTo>
                  <a:lnTo>
                    <a:pt x="2047" y="3838"/>
                  </a:lnTo>
                  <a:lnTo>
                    <a:pt x="1885" y="3838"/>
                  </a:lnTo>
                  <a:cubicBezTo>
                    <a:pt x="1812" y="3838"/>
                    <a:pt x="1752" y="3897"/>
                    <a:pt x="1752" y="3971"/>
                  </a:cubicBezTo>
                  <a:lnTo>
                    <a:pt x="1752" y="4579"/>
                  </a:lnTo>
                  <a:cubicBezTo>
                    <a:pt x="1752" y="4652"/>
                    <a:pt x="1812" y="4712"/>
                    <a:pt x="1885" y="4712"/>
                  </a:cubicBezTo>
                  <a:lnTo>
                    <a:pt x="2609" y="4712"/>
                  </a:lnTo>
                  <a:cubicBezTo>
                    <a:pt x="2682" y="4712"/>
                    <a:pt x="2742" y="4652"/>
                    <a:pt x="2742" y="4579"/>
                  </a:cubicBezTo>
                  <a:lnTo>
                    <a:pt x="2742" y="3971"/>
                  </a:lnTo>
                  <a:cubicBezTo>
                    <a:pt x="2742" y="3897"/>
                    <a:pt x="2682" y="3838"/>
                    <a:pt x="2609" y="3838"/>
                  </a:cubicBezTo>
                  <a:lnTo>
                    <a:pt x="2447" y="3838"/>
                  </a:lnTo>
                  <a:lnTo>
                    <a:pt x="2447" y="3281"/>
                  </a:lnTo>
                  <a:lnTo>
                    <a:pt x="3799" y="3281"/>
                  </a:lnTo>
                  <a:lnTo>
                    <a:pt x="3799" y="3838"/>
                  </a:lnTo>
                  <a:lnTo>
                    <a:pt x="3637" y="3838"/>
                  </a:lnTo>
                  <a:cubicBezTo>
                    <a:pt x="3563" y="3838"/>
                    <a:pt x="3503" y="3897"/>
                    <a:pt x="3503" y="3971"/>
                  </a:cubicBezTo>
                  <a:lnTo>
                    <a:pt x="3503" y="4579"/>
                  </a:lnTo>
                  <a:cubicBezTo>
                    <a:pt x="3503" y="4652"/>
                    <a:pt x="3563" y="4712"/>
                    <a:pt x="3637" y="4712"/>
                  </a:cubicBezTo>
                  <a:lnTo>
                    <a:pt x="4360" y="4712"/>
                  </a:lnTo>
                  <a:cubicBezTo>
                    <a:pt x="4434" y="4712"/>
                    <a:pt x="4494" y="4652"/>
                    <a:pt x="4494" y="4579"/>
                  </a:cubicBezTo>
                  <a:lnTo>
                    <a:pt x="4494" y="3971"/>
                  </a:lnTo>
                  <a:cubicBezTo>
                    <a:pt x="4494" y="3897"/>
                    <a:pt x="4434" y="3838"/>
                    <a:pt x="4360" y="3838"/>
                  </a:cubicBezTo>
                  <a:close/>
                  <a:moveTo>
                    <a:pt x="860" y="1619"/>
                  </a:moveTo>
                  <a:cubicBezTo>
                    <a:pt x="860" y="1389"/>
                    <a:pt x="1048" y="1201"/>
                    <a:pt x="1278" y="1201"/>
                  </a:cubicBezTo>
                  <a:lnTo>
                    <a:pt x="1283" y="1201"/>
                  </a:lnTo>
                  <a:cubicBezTo>
                    <a:pt x="1284" y="1201"/>
                    <a:pt x="1286" y="1201"/>
                    <a:pt x="1288" y="1201"/>
                  </a:cubicBezTo>
                  <a:cubicBezTo>
                    <a:pt x="1288" y="1201"/>
                    <a:pt x="1289" y="1201"/>
                    <a:pt x="1290" y="1201"/>
                  </a:cubicBezTo>
                  <a:cubicBezTo>
                    <a:pt x="1297" y="1202"/>
                    <a:pt x="1304" y="1202"/>
                    <a:pt x="1311" y="1202"/>
                  </a:cubicBezTo>
                  <a:cubicBezTo>
                    <a:pt x="1408" y="1202"/>
                    <a:pt x="1519" y="1136"/>
                    <a:pt x="1534" y="992"/>
                  </a:cubicBezTo>
                  <a:cubicBezTo>
                    <a:pt x="1571" y="654"/>
                    <a:pt x="1854" y="400"/>
                    <a:pt x="2194" y="400"/>
                  </a:cubicBezTo>
                  <a:cubicBezTo>
                    <a:pt x="2560" y="400"/>
                    <a:pt x="2858" y="698"/>
                    <a:pt x="2858" y="1064"/>
                  </a:cubicBezTo>
                  <a:lnTo>
                    <a:pt x="2858" y="1073"/>
                  </a:lnTo>
                  <a:cubicBezTo>
                    <a:pt x="2858" y="1074"/>
                    <a:pt x="2858" y="1076"/>
                    <a:pt x="2858" y="1078"/>
                  </a:cubicBezTo>
                  <a:cubicBezTo>
                    <a:pt x="2853" y="1144"/>
                    <a:pt x="2873" y="1205"/>
                    <a:pt x="2915" y="1252"/>
                  </a:cubicBezTo>
                  <a:cubicBezTo>
                    <a:pt x="2957" y="1299"/>
                    <a:pt x="3017" y="1325"/>
                    <a:pt x="3080" y="1325"/>
                  </a:cubicBezTo>
                  <a:cubicBezTo>
                    <a:pt x="3103" y="1325"/>
                    <a:pt x="3126" y="1322"/>
                    <a:pt x="3148" y="1315"/>
                  </a:cubicBezTo>
                  <a:cubicBezTo>
                    <a:pt x="3185" y="1303"/>
                    <a:pt x="3224" y="1297"/>
                    <a:pt x="3263" y="1297"/>
                  </a:cubicBezTo>
                  <a:cubicBezTo>
                    <a:pt x="3468" y="1297"/>
                    <a:pt x="3634" y="1463"/>
                    <a:pt x="3634" y="1668"/>
                  </a:cubicBezTo>
                  <a:cubicBezTo>
                    <a:pt x="3634" y="1873"/>
                    <a:pt x="3468" y="2040"/>
                    <a:pt x="3263" y="2040"/>
                  </a:cubicBezTo>
                  <a:cubicBezTo>
                    <a:pt x="3255" y="2040"/>
                    <a:pt x="3043" y="2039"/>
                    <a:pt x="2832" y="2039"/>
                  </a:cubicBezTo>
                  <a:cubicBezTo>
                    <a:pt x="2621" y="2038"/>
                    <a:pt x="2411" y="2038"/>
                    <a:pt x="2405" y="2038"/>
                  </a:cubicBezTo>
                  <a:lnTo>
                    <a:pt x="1278" y="2038"/>
                  </a:lnTo>
                  <a:cubicBezTo>
                    <a:pt x="1048" y="2038"/>
                    <a:pt x="860" y="1850"/>
                    <a:pt x="860" y="1619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5" name="îṡliḋe">
              <a:extLst>
                <a:ext uri="{FF2B5EF4-FFF2-40B4-BE49-F238E27FC236}">
                  <a16:creationId xmlns:a16="http://schemas.microsoft.com/office/drawing/2014/main" id="{764B6D84-9617-4123-91F3-3783B77E77E9}"/>
                </a:ext>
              </a:extLst>
            </p:cNvPr>
            <p:cNvSpPr txBox="1"/>
            <p:nvPr/>
          </p:nvSpPr>
          <p:spPr bwMode="auto">
            <a:xfrm>
              <a:off x="4908826" y="1921070"/>
              <a:ext cx="2350196" cy="77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 sz="2400" b="1"/>
              </a:lvl1pPr>
            </a:lstStyle>
            <a:p>
              <a:r>
                <a:rPr lang="zh-CN" altLang="en-US" dirty="0"/>
                <a:t>心理</a:t>
              </a:r>
              <a:r>
                <a:rPr lang="en-US" altLang="zh-CN" dirty="0"/>
                <a:t>-</a:t>
              </a:r>
              <a:r>
                <a:rPr lang="zh-CN" altLang="en-US" dirty="0"/>
                <a:t>社会状况</a:t>
              </a:r>
              <a:endParaRPr lang="en-US" altLang="zh-CN" dirty="0"/>
            </a:p>
          </p:txBody>
        </p:sp>
        <p:sp>
          <p:nvSpPr>
            <p:cNvPr id="36" name="íṥlîḋè">
              <a:extLst>
                <a:ext uri="{FF2B5EF4-FFF2-40B4-BE49-F238E27FC236}">
                  <a16:creationId xmlns:a16="http://schemas.microsoft.com/office/drawing/2014/main" id="{B4CDE50E-5F16-4254-815B-9647471F1C43}"/>
                </a:ext>
              </a:extLst>
            </p:cNvPr>
            <p:cNvSpPr/>
            <p:nvPr/>
          </p:nvSpPr>
          <p:spPr>
            <a:xfrm>
              <a:off x="7832569" y="3046008"/>
              <a:ext cx="1023844" cy="1023844"/>
            </a:xfrm>
            <a:prstGeom prst="ellips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>
              <a:outerShdw blurRad="635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7" name="ïŝḷîdê">
              <a:extLst>
                <a:ext uri="{FF2B5EF4-FFF2-40B4-BE49-F238E27FC236}">
                  <a16:creationId xmlns:a16="http://schemas.microsoft.com/office/drawing/2014/main" id="{871BC0F4-D08C-49CF-AE36-9A8FB9BEEC1C}"/>
                </a:ext>
              </a:extLst>
            </p:cNvPr>
            <p:cNvSpPr/>
            <p:nvPr/>
          </p:nvSpPr>
          <p:spPr>
            <a:xfrm>
              <a:off x="8177983" y="3447384"/>
              <a:ext cx="407662" cy="351722"/>
            </a:xfrm>
            <a:custGeom>
              <a:avLst/>
              <a:gdLst>
                <a:gd name="connsiteX0" fmla="*/ 470014 w 606298"/>
                <a:gd name="connsiteY0" fmla="*/ 471938 h 523102"/>
                <a:gd name="connsiteX1" fmla="*/ 453448 w 606298"/>
                <a:gd name="connsiteY1" fmla="*/ 488480 h 523102"/>
                <a:gd name="connsiteX2" fmla="*/ 455470 w 606298"/>
                <a:gd name="connsiteY2" fmla="*/ 495885 h 523102"/>
                <a:gd name="connsiteX3" fmla="*/ 470014 w 606298"/>
                <a:gd name="connsiteY3" fmla="*/ 504925 h 523102"/>
                <a:gd name="connsiteX4" fmla="*/ 484557 w 606298"/>
                <a:gd name="connsiteY4" fmla="*/ 495885 h 523102"/>
                <a:gd name="connsiteX5" fmla="*/ 486483 w 606298"/>
                <a:gd name="connsiteY5" fmla="*/ 488480 h 523102"/>
                <a:gd name="connsiteX6" fmla="*/ 470014 w 606298"/>
                <a:gd name="connsiteY6" fmla="*/ 471938 h 523102"/>
                <a:gd name="connsiteX7" fmla="*/ 381212 w 606298"/>
                <a:gd name="connsiteY7" fmla="*/ 203804 h 523102"/>
                <a:gd name="connsiteX8" fmla="*/ 374278 w 606298"/>
                <a:gd name="connsiteY8" fmla="*/ 210728 h 523102"/>
                <a:gd name="connsiteX9" fmla="*/ 374278 w 606298"/>
                <a:gd name="connsiteY9" fmla="*/ 456646 h 523102"/>
                <a:gd name="connsiteX10" fmla="*/ 565653 w 606298"/>
                <a:gd name="connsiteY10" fmla="*/ 456646 h 523102"/>
                <a:gd name="connsiteX11" fmla="*/ 565653 w 606298"/>
                <a:gd name="connsiteY11" fmla="*/ 210728 h 523102"/>
                <a:gd name="connsiteX12" fmla="*/ 558719 w 606298"/>
                <a:gd name="connsiteY12" fmla="*/ 203804 h 523102"/>
                <a:gd name="connsiteX13" fmla="*/ 381212 w 606298"/>
                <a:gd name="connsiteY13" fmla="*/ 163218 h 523102"/>
                <a:gd name="connsiteX14" fmla="*/ 558719 w 606298"/>
                <a:gd name="connsiteY14" fmla="*/ 163218 h 523102"/>
                <a:gd name="connsiteX15" fmla="*/ 606298 w 606298"/>
                <a:gd name="connsiteY15" fmla="*/ 210728 h 523102"/>
                <a:gd name="connsiteX16" fmla="*/ 606298 w 606298"/>
                <a:gd name="connsiteY16" fmla="*/ 475592 h 523102"/>
                <a:gd name="connsiteX17" fmla="*/ 558719 w 606298"/>
                <a:gd name="connsiteY17" fmla="*/ 523102 h 523102"/>
                <a:gd name="connsiteX18" fmla="*/ 381212 w 606298"/>
                <a:gd name="connsiteY18" fmla="*/ 523102 h 523102"/>
                <a:gd name="connsiteX19" fmla="*/ 333633 w 606298"/>
                <a:gd name="connsiteY19" fmla="*/ 475592 h 523102"/>
                <a:gd name="connsiteX20" fmla="*/ 333633 w 606298"/>
                <a:gd name="connsiteY20" fmla="*/ 210728 h 523102"/>
                <a:gd name="connsiteX21" fmla="*/ 381212 w 606298"/>
                <a:gd name="connsiteY21" fmla="*/ 163218 h 523102"/>
                <a:gd name="connsiteX22" fmla="*/ 43821 w 606298"/>
                <a:gd name="connsiteY22" fmla="*/ 0 h 523102"/>
                <a:gd name="connsiteX23" fmla="*/ 452369 w 606298"/>
                <a:gd name="connsiteY23" fmla="*/ 0 h 523102"/>
                <a:gd name="connsiteX24" fmla="*/ 496287 w 606298"/>
                <a:gd name="connsiteY24" fmla="*/ 43855 h 523102"/>
                <a:gd name="connsiteX25" fmla="*/ 496287 w 606298"/>
                <a:gd name="connsiteY25" fmla="*/ 122621 h 523102"/>
                <a:gd name="connsiteX26" fmla="*/ 455644 w 606298"/>
                <a:gd name="connsiteY26" fmla="*/ 122621 h 523102"/>
                <a:gd name="connsiteX27" fmla="*/ 455644 w 606298"/>
                <a:gd name="connsiteY27" fmla="*/ 43855 h 523102"/>
                <a:gd name="connsiteX28" fmla="*/ 452369 w 606298"/>
                <a:gd name="connsiteY28" fmla="*/ 40585 h 523102"/>
                <a:gd name="connsiteX29" fmla="*/ 43821 w 606298"/>
                <a:gd name="connsiteY29" fmla="*/ 40585 h 523102"/>
                <a:gd name="connsiteX30" fmla="*/ 40643 w 606298"/>
                <a:gd name="connsiteY30" fmla="*/ 43855 h 523102"/>
                <a:gd name="connsiteX31" fmla="*/ 40643 w 606298"/>
                <a:gd name="connsiteY31" fmla="*/ 320738 h 523102"/>
                <a:gd name="connsiteX32" fmla="*/ 43821 w 606298"/>
                <a:gd name="connsiteY32" fmla="*/ 323911 h 523102"/>
                <a:gd name="connsiteX33" fmla="*/ 292976 w 606298"/>
                <a:gd name="connsiteY33" fmla="*/ 323911 h 523102"/>
                <a:gd name="connsiteX34" fmla="*/ 292976 w 606298"/>
                <a:gd name="connsiteY34" fmla="*/ 344204 h 523102"/>
                <a:gd name="connsiteX35" fmla="*/ 292976 w 606298"/>
                <a:gd name="connsiteY35" fmla="*/ 418161 h 523102"/>
                <a:gd name="connsiteX36" fmla="*/ 292976 w 606298"/>
                <a:gd name="connsiteY36" fmla="*/ 458746 h 523102"/>
                <a:gd name="connsiteX37" fmla="*/ 159201 w 606298"/>
                <a:gd name="connsiteY37" fmla="*/ 458746 h 523102"/>
                <a:gd name="connsiteX38" fmla="*/ 138879 w 606298"/>
                <a:gd name="connsiteY38" fmla="*/ 438454 h 523102"/>
                <a:gd name="connsiteX39" fmla="*/ 159201 w 606298"/>
                <a:gd name="connsiteY39" fmla="*/ 418161 h 523102"/>
                <a:gd name="connsiteX40" fmla="*/ 180774 w 606298"/>
                <a:gd name="connsiteY40" fmla="*/ 418161 h 523102"/>
                <a:gd name="connsiteX41" fmla="*/ 180774 w 606298"/>
                <a:gd name="connsiteY41" fmla="*/ 364497 h 523102"/>
                <a:gd name="connsiteX42" fmla="*/ 43821 w 606298"/>
                <a:gd name="connsiteY42" fmla="*/ 364497 h 523102"/>
                <a:gd name="connsiteX43" fmla="*/ 0 w 606298"/>
                <a:gd name="connsiteY43" fmla="*/ 320738 h 523102"/>
                <a:gd name="connsiteX44" fmla="*/ 0 w 606298"/>
                <a:gd name="connsiteY44" fmla="*/ 43855 h 523102"/>
                <a:gd name="connsiteX45" fmla="*/ 43821 w 606298"/>
                <a:gd name="connsiteY45" fmla="*/ 0 h 52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298" h="523102">
                  <a:moveTo>
                    <a:pt x="470014" y="471938"/>
                  </a:moveTo>
                  <a:cubicBezTo>
                    <a:pt x="460864" y="471938"/>
                    <a:pt x="453448" y="479343"/>
                    <a:pt x="453448" y="488480"/>
                  </a:cubicBezTo>
                  <a:cubicBezTo>
                    <a:pt x="453448" y="491172"/>
                    <a:pt x="454314" y="493577"/>
                    <a:pt x="455470" y="495885"/>
                  </a:cubicBezTo>
                  <a:cubicBezTo>
                    <a:pt x="458167" y="501175"/>
                    <a:pt x="463561" y="504925"/>
                    <a:pt x="470014" y="504925"/>
                  </a:cubicBezTo>
                  <a:cubicBezTo>
                    <a:pt x="476370" y="504925"/>
                    <a:pt x="481764" y="501175"/>
                    <a:pt x="484557" y="495885"/>
                  </a:cubicBezTo>
                  <a:cubicBezTo>
                    <a:pt x="485713" y="493577"/>
                    <a:pt x="486483" y="491172"/>
                    <a:pt x="486483" y="488480"/>
                  </a:cubicBezTo>
                  <a:cubicBezTo>
                    <a:pt x="486483" y="479343"/>
                    <a:pt x="479067" y="471938"/>
                    <a:pt x="470014" y="471938"/>
                  </a:cubicBezTo>
                  <a:close/>
                  <a:moveTo>
                    <a:pt x="381212" y="203804"/>
                  </a:moveTo>
                  <a:cubicBezTo>
                    <a:pt x="377456" y="203804"/>
                    <a:pt x="374278" y="206881"/>
                    <a:pt x="374278" y="210728"/>
                  </a:cubicBezTo>
                  <a:lnTo>
                    <a:pt x="374278" y="456646"/>
                  </a:lnTo>
                  <a:lnTo>
                    <a:pt x="565653" y="456646"/>
                  </a:lnTo>
                  <a:lnTo>
                    <a:pt x="565653" y="210728"/>
                  </a:lnTo>
                  <a:cubicBezTo>
                    <a:pt x="565653" y="206881"/>
                    <a:pt x="562571" y="203804"/>
                    <a:pt x="558719" y="203804"/>
                  </a:cubicBezTo>
                  <a:close/>
                  <a:moveTo>
                    <a:pt x="381212" y="163218"/>
                  </a:moveTo>
                  <a:lnTo>
                    <a:pt x="558719" y="163218"/>
                  </a:lnTo>
                  <a:cubicBezTo>
                    <a:pt x="585013" y="163218"/>
                    <a:pt x="606298" y="184473"/>
                    <a:pt x="606298" y="210728"/>
                  </a:cubicBezTo>
                  <a:lnTo>
                    <a:pt x="606298" y="475592"/>
                  </a:lnTo>
                  <a:cubicBezTo>
                    <a:pt x="606298" y="501752"/>
                    <a:pt x="585013" y="523102"/>
                    <a:pt x="558719" y="523102"/>
                  </a:cubicBezTo>
                  <a:lnTo>
                    <a:pt x="381212" y="523102"/>
                  </a:lnTo>
                  <a:cubicBezTo>
                    <a:pt x="355015" y="523102"/>
                    <a:pt x="333633" y="501752"/>
                    <a:pt x="333633" y="475592"/>
                  </a:cubicBezTo>
                  <a:lnTo>
                    <a:pt x="333633" y="210728"/>
                  </a:lnTo>
                  <a:cubicBezTo>
                    <a:pt x="333633" y="184473"/>
                    <a:pt x="355015" y="163218"/>
                    <a:pt x="381212" y="163218"/>
                  </a:cubicBezTo>
                  <a:close/>
                  <a:moveTo>
                    <a:pt x="43821" y="0"/>
                  </a:moveTo>
                  <a:lnTo>
                    <a:pt x="452369" y="0"/>
                  </a:lnTo>
                  <a:cubicBezTo>
                    <a:pt x="476543" y="0"/>
                    <a:pt x="496287" y="19715"/>
                    <a:pt x="496287" y="43855"/>
                  </a:cubicBezTo>
                  <a:lnTo>
                    <a:pt x="496287" y="122621"/>
                  </a:lnTo>
                  <a:lnTo>
                    <a:pt x="455644" y="122621"/>
                  </a:lnTo>
                  <a:lnTo>
                    <a:pt x="455644" y="43855"/>
                  </a:lnTo>
                  <a:cubicBezTo>
                    <a:pt x="455644" y="42027"/>
                    <a:pt x="454199" y="40585"/>
                    <a:pt x="452369" y="40585"/>
                  </a:cubicBezTo>
                  <a:lnTo>
                    <a:pt x="43821" y="40585"/>
                  </a:lnTo>
                  <a:cubicBezTo>
                    <a:pt x="42088" y="40585"/>
                    <a:pt x="40643" y="42027"/>
                    <a:pt x="40643" y="43855"/>
                  </a:cubicBezTo>
                  <a:lnTo>
                    <a:pt x="40643" y="320738"/>
                  </a:lnTo>
                  <a:cubicBezTo>
                    <a:pt x="40643" y="322469"/>
                    <a:pt x="42088" y="323911"/>
                    <a:pt x="43821" y="323911"/>
                  </a:cubicBezTo>
                  <a:lnTo>
                    <a:pt x="292976" y="323911"/>
                  </a:lnTo>
                  <a:lnTo>
                    <a:pt x="292976" y="344204"/>
                  </a:lnTo>
                  <a:lnTo>
                    <a:pt x="292976" y="418161"/>
                  </a:lnTo>
                  <a:lnTo>
                    <a:pt x="292976" y="458746"/>
                  </a:lnTo>
                  <a:lnTo>
                    <a:pt x="159201" y="458746"/>
                  </a:lnTo>
                  <a:cubicBezTo>
                    <a:pt x="148029" y="458746"/>
                    <a:pt x="138879" y="449610"/>
                    <a:pt x="138879" y="438454"/>
                  </a:cubicBezTo>
                  <a:cubicBezTo>
                    <a:pt x="138879" y="427201"/>
                    <a:pt x="148029" y="418161"/>
                    <a:pt x="159201" y="418161"/>
                  </a:cubicBezTo>
                  <a:lnTo>
                    <a:pt x="180774" y="418161"/>
                  </a:lnTo>
                  <a:lnTo>
                    <a:pt x="180774" y="364497"/>
                  </a:lnTo>
                  <a:lnTo>
                    <a:pt x="43821" y="364497"/>
                  </a:lnTo>
                  <a:cubicBezTo>
                    <a:pt x="19647" y="364497"/>
                    <a:pt x="0" y="344877"/>
                    <a:pt x="0" y="320738"/>
                  </a:cubicBezTo>
                  <a:lnTo>
                    <a:pt x="0" y="43855"/>
                  </a:lnTo>
                  <a:cubicBezTo>
                    <a:pt x="0" y="19715"/>
                    <a:pt x="19647" y="0"/>
                    <a:pt x="43821" y="0"/>
                  </a:cubicBezTo>
                  <a:close/>
                </a:path>
              </a:pathLst>
            </a:custGeom>
            <a:solidFill>
              <a:schemeClr val="accent2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grpSp>
          <p:nvGrpSpPr>
            <p:cNvPr id="38" name="íṣḻídé">
              <a:extLst>
                <a:ext uri="{FF2B5EF4-FFF2-40B4-BE49-F238E27FC236}">
                  <a16:creationId xmlns:a16="http://schemas.microsoft.com/office/drawing/2014/main" id="{22032619-0F7C-4974-A5C0-018253608480}"/>
                </a:ext>
              </a:extLst>
            </p:cNvPr>
            <p:cNvGrpSpPr/>
            <p:nvPr/>
          </p:nvGrpSpPr>
          <p:grpSpPr>
            <a:xfrm>
              <a:off x="6445210" y="3996628"/>
              <a:ext cx="3799608" cy="2897657"/>
              <a:chOff x="6445210" y="3538709"/>
              <a:chExt cx="3799608" cy="2897657"/>
            </a:xfrm>
          </p:grpSpPr>
          <p:sp>
            <p:nvSpPr>
              <p:cNvPr id="52" name="ïṧḻiḑê">
                <a:extLst>
                  <a:ext uri="{FF2B5EF4-FFF2-40B4-BE49-F238E27FC236}">
                    <a16:creationId xmlns:a16="http://schemas.microsoft.com/office/drawing/2014/main" id="{A22A3ECC-9B4F-449B-A485-3D128FCD7D0D}"/>
                  </a:ext>
                </a:extLst>
              </p:cNvPr>
              <p:cNvSpPr/>
              <p:nvPr/>
            </p:nvSpPr>
            <p:spPr bwMode="auto">
              <a:xfrm>
                <a:off x="6445210" y="4215555"/>
                <a:ext cx="3799608" cy="2220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实验室检查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影像学检查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rgbClr val="002060"/>
                    </a:solidFill>
                  </a:rPr>
                  <a:t>（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B</a:t>
                </a:r>
                <a:r>
                  <a:rPr lang="zh-CN" altLang="en-US" sz="1600" dirty="0">
                    <a:solidFill>
                      <a:srgbClr val="002060"/>
                    </a:solidFill>
                  </a:rPr>
                  <a:t>超检查、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X</a:t>
                </a:r>
                <a:r>
                  <a:rPr lang="zh-CN" altLang="en-US" sz="1600" dirty="0">
                    <a:solidFill>
                      <a:srgbClr val="002060"/>
                    </a:solidFill>
                  </a:rPr>
                  <a:t>线检查、</a:t>
                </a:r>
                <a:r>
                  <a:rPr lang="en-US" altLang="zh-CN" sz="1600" dirty="0">
                    <a:solidFill>
                      <a:srgbClr val="002060"/>
                    </a:solidFill>
                  </a:rPr>
                  <a:t>CT</a:t>
                </a:r>
                <a:r>
                  <a:rPr lang="zh-CN" altLang="en-US" sz="1600" dirty="0">
                    <a:solidFill>
                      <a:srgbClr val="002060"/>
                    </a:solidFill>
                  </a:rPr>
                  <a:t>检查）</a:t>
                </a:r>
                <a:endParaRPr lang="en-US" altLang="zh-CN" sz="1600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C00000"/>
                    </a:solidFill>
                  </a:rPr>
                  <a:t>诊断性腹腔穿刺术</a:t>
                </a:r>
                <a:endParaRPr lang="en-US" altLang="zh-CN" sz="1600" b="1" dirty="0">
                  <a:solidFill>
                    <a:srgbClr val="C0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诊断性腹腔镜探查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îš1iḋé">
                <a:extLst>
                  <a:ext uri="{FF2B5EF4-FFF2-40B4-BE49-F238E27FC236}">
                    <a16:creationId xmlns:a16="http://schemas.microsoft.com/office/drawing/2014/main" id="{73680618-B432-4EB5-A804-D501425B0378}"/>
                  </a:ext>
                </a:extLst>
              </p:cNvPr>
              <p:cNvSpPr txBox="1"/>
              <p:nvPr/>
            </p:nvSpPr>
            <p:spPr bwMode="auto">
              <a:xfrm>
                <a:off x="7387602" y="3538709"/>
                <a:ext cx="1933486" cy="611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sz="2400" b="1"/>
                </a:lvl1pPr>
              </a:lstStyle>
              <a:p>
                <a:r>
                  <a:rPr lang="zh-CN" altLang="en-US" dirty="0"/>
                  <a:t>辅助检查</a:t>
                </a:r>
                <a:endParaRPr lang="en-US" altLang="zh-CN" dirty="0"/>
              </a:p>
            </p:txBody>
          </p:sp>
        </p:grpSp>
        <p:sp>
          <p:nvSpPr>
            <p:cNvPr id="39" name="íŝļîdè">
              <a:extLst>
                <a:ext uri="{FF2B5EF4-FFF2-40B4-BE49-F238E27FC236}">
                  <a16:creationId xmlns:a16="http://schemas.microsoft.com/office/drawing/2014/main" id="{D6736F02-E556-40EF-A0C1-83F8485A353B}"/>
                </a:ext>
              </a:extLst>
            </p:cNvPr>
            <p:cNvSpPr/>
            <p:nvPr/>
          </p:nvSpPr>
          <p:spPr>
            <a:xfrm>
              <a:off x="10106071" y="1130300"/>
              <a:ext cx="1023844" cy="1023844"/>
            </a:xfrm>
            <a:prstGeom prst="ellipse">
              <a:avLst/>
            </a:prstGeom>
            <a:solidFill>
              <a:schemeClr val="bg1"/>
            </a:solidFill>
            <a:ln w="3175" cap="rnd">
              <a:noFill/>
              <a:prstDash val="solid"/>
              <a:round/>
              <a:headEnd/>
              <a:tailEnd/>
            </a:ln>
            <a:effectLst>
              <a:outerShdw blurRad="635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0" name="i$1îḋê">
              <a:extLst>
                <a:ext uri="{FF2B5EF4-FFF2-40B4-BE49-F238E27FC236}">
                  <a16:creationId xmlns:a16="http://schemas.microsoft.com/office/drawing/2014/main" id="{E67BE944-932A-4934-BDA4-05A6D94A1131}"/>
                </a:ext>
              </a:extLst>
            </p:cNvPr>
            <p:cNvSpPr/>
            <p:nvPr/>
          </p:nvSpPr>
          <p:spPr>
            <a:xfrm>
              <a:off x="10423282" y="1438391"/>
              <a:ext cx="389422" cy="407662"/>
            </a:xfrm>
            <a:custGeom>
              <a:avLst/>
              <a:gdLst>
                <a:gd name="T0" fmla="*/ 4199 w 4494"/>
                <a:gd name="T1" fmla="*/ 3838 h 4712"/>
                <a:gd name="T2" fmla="*/ 3932 w 4494"/>
                <a:gd name="T3" fmla="*/ 2881 h 4712"/>
                <a:gd name="T4" fmla="*/ 2447 w 4494"/>
                <a:gd name="T5" fmla="*/ 2438 h 4712"/>
                <a:gd name="T6" fmla="*/ 3263 w 4494"/>
                <a:gd name="T7" fmla="*/ 2440 h 4712"/>
                <a:gd name="T8" fmla="*/ 3263 w 4494"/>
                <a:gd name="T9" fmla="*/ 897 h 4712"/>
                <a:gd name="T10" fmla="*/ 2194 w 4494"/>
                <a:gd name="T11" fmla="*/ 0 h 4712"/>
                <a:gd name="T12" fmla="*/ 460 w 4494"/>
                <a:gd name="T13" fmla="*/ 1619 h 4712"/>
                <a:gd name="T14" fmla="*/ 2047 w 4494"/>
                <a:gd name="T15" fmla="*/ 2438 h 4712"/>
                <a:gd name="T16" fmla="*/ 562 w 4494"/>
                <a:gd name="T17" fmla="*/ 2881 h 4712"/>
                <a:gd name="T18" fmla="*/ 296 w 4494"/>
                <a:gd name="T19" fmla="*/ 3838 h 4712"/>
                <a:gd name="T20" fmla="*/ 0 w 4494"/>
                <a:gd name="T21" fmla="*/ 3971 h 4712"/>
                <a:gd name="T22" fmla="*/ 134 w 4494"/>
                <a:gd name="T23" fmla="*/ 4712 h 4712"/>
                <a:gd name="T24" fmla="*/ 991 w 4494"/>
                <a:gd name="T25" fmla="*/ 4579 h 4712"/>
                <a:gd name="T26" fmla="*/ 858 w 4494"/>
                <a:gd name="T27" fmla="*/ 3838 h 4712"/>
                <a:gd name="T28" fmla="*/ 696 w 4494"/>
                <a:gd name="T29" fmla="*/ 3281 h 4712"/>
                <a:gd name="T30" fmla="*/ 2047 w 4494"/>
                <a:gd name="T31" fmla="*/ 3838 h 4712"/>
                <a:gd name="T32" fmla="*/ 1752 w 4494"/>
                <a:gd name="T33" fmla="*/ 3971 h 4712"/>
                <a:gd name="T34" fmla="*/ 1885 w 4494"/>
                <a:gd name="T35" fmla="*/ 4712 h 4712"/>
                <a:gd name="T36" fmla="*/ 2742 w 4494"/>
                <a:gd name="T37" fmla="*/ 4579 h 4712"/>
                <a:gd name="T38" fmla="*/ 2609 w 4494"/>
                <a:gd name="T39" fmla="*/ 3838 h 4712"/>
                <a:gd name="T40" fmla="*/ 2447 w 4494"/>
                <a:gd name="T41" fmla="*/ 3281 h 4712"/>
                <a:gd name="T42" fmla="*/ 3799 w 4494"/>
                <a:gd name="T43" fmla="*/ 3838 h 4712"/>
                <a:gd name="T44" fmla="*/ 3503 w 4494"/>
                <a:gd name="T45" fmla="*/ 3971 h 4712"/>
                <a:gd name="T46" fmla="*/ 3637 w 4494"/>
                <a:gd name="T47" fmla="*/ 4712 h 4712"/>
                <a:gd name="T48" fmla="*/ 4494 w 4494"/>
                <a:gd name="T49" fmla="*/ 4579 h 4712"/>
                <a:gd name="T50" fmla="*/ 4360 w 4494"/>
                <a:gd name="T51" fmla="*/ 3838 h 4712"/>
                <a:gd name="T52" fmla="*/ 1278 w 4494"/>
                <a:gd name="T53" fmla="*/ 1201 h 4712"/>
                <a:gd name="T54" fmla="*/ 1288 w 4494"/>
                <a:gd name="T55" fmla="*/ 1201 h 4712"/>
                <a:gd name="T56" fmla="*/ 1311 w 4494"/>
                <a:gd name="T57" fmla="*/ 1202 h 4712"/>
                <a:gd name="T58" fmla="*/ 2194 w 4494"/>
                <a:gd name="T59" fmla="*/ 400 h 4712"/>
                <a:gd name="T60" fmla="*/ 2858 w 4494"/>
                <a:gd name="T61" fmla="*/ 1073 h 4712"/>
                <a:gd name="T62" fmla="*/ 2915 w 4494"/>
                <a:gd name="T63" fmla="*/ 1252 h 4712"/>
                <a:gd name="T64" fmla="*/ 3148 w 4494"/>
                <a:gd name="T65" fmla="*/ 1315 h 4712"/>
                <a:gd name="T66" fmla="*/ 3634 w 4494"/>
                <a:gd name="T67" fmla="*/ 1668 h 4712"/>
                <a:gd name="T68" fmla="*/ 2832 w 4494"/>
                <a:gd name="T69" fmla="*/ 2039 h 4712"/>
                <a:gd name="T70" fmla="*/ 1278 w 4494"/>
                <a:gd name="T71" fmla="*/ 203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4" h="4712">
                  <a:moveTo>
                    <a:pt x="4360" y="3838"/>
                  </a:moveTo>
                  <a:lnTo>
                    <a:pt x="4199" y="3838"/>
                  </a:lnTo>
                  <a:lnTo>
                    <a:pt x="4199" y="3148"/>
                  </a:lnTo>
                  <a:cubicBezTo>
                    <a:pt x="4199" y="3001"/>
                    <a:pt x="4079" y="2881"/>
                    <a:pt x="3932" y="2881"/>
                  </a:cubicBezTo>
                  <a:lnTo>
                    <a:pt x="2447" y="2881"/>
                  </a:lnTo>
                  <a:lnTo>
                    <a:pt x="2447" y="2438"/>
                  </a:lnTo>
                  <a:cubicBezTo>
                    <a:pt x="2520" y="2438"/>
                    <a:pt x="2675" y="2438"/>
                    <a:pt x="2831" y="2439"/>
                  </a:cubicBezTo>
                  <a:cubicBezTo>
                    <a:pt x="3043" y="2439"/>
                    <a:pt x="3256" y="2440"/>
                    <a:pt x="3263" y="2440"/>
                  </a:cubicBezTo>
                  <a:cubicBezTo>
                    <a:pt x="3688" y="2440"/>
                    <a:pt x="4034" y="2094"/>
                    <a:pt x="4034" y="1668"/>
                  </a:cubicBezTo>
                  <a:cubicBezTo>
                    <a:pt x="4034" y="1243"/>
                    <a:pt x="3688" y="897"/>
                    <a:pt x="3263" y="897"/>
                  </a:cubicBezTo>
                  <a:cubicBezTo>
                    <a:pt x="3257" y="897"/>
                    <a:pt x="3251" y="897"/>
                    <a:pt x="3245" y="897"/>
                  </a:cubicBezTo>
                  <a:cubicBezTo>
                    <a:pt x="3165" y="389"/>
                    <a:pt x="2724" y="0"/>
                    <a:pt x="2194" y="0"/>
                  </a:cubicBezTo>
                  <a:cubicBezTo>
                    <a:pt x="1698" y="0"/>
                    <a:pt x="1276" y="339"/>
                    <a:pt x="1161" y="809"/>
                  </a:cubicBezTo>
                  <a:cubicBezTo>
                    <a:pt x="765" y="866"/>
                    <a:pt x="460" y="1208"/>
                    <a:pt x="460" y="1619"/>
                  </a:cubicBezTo>
                  <a:cubicBezTo>
                    <a:pt x="460" y="2071"/>
                    <a:pt x="827" y="2438"/>
                    <a:pt x="1278" y="2438"/>
                  </a:cubicBezTo>
                  <a:lnTo>
                    <a:pt x="2047" y="2438"/>
                  </a:lnTo>
                  <a:lnTo>
                    <a:pt x="2047" y="2881"/>
                  </a:lnTo>
                  <a:lnTo>
                    <a:pt x="562" y="2881"/>
                  </a:lnTo>
                  <a:cubicBezTo>
                    <a:pt x="415" y="2881"/>
                    <a:pt x="296" y="3001"/>
                    <a:pt x="296" y="3148"/>
                  </a:cubicBezTo>
                  <a:lnTo>
                    <a:pt x="296" y="3838"/>
                  </a:lnTo>
                  <a:lnTo>
                    <a:pt x="134" y="3838"/>
                  </a:lnTo>
                  <a:cubicBezTo>
                    <a:pt x="60" y="3838"/>
                    <a:pt x="0" y="3897"/>
                    <a:pt x="0" y="3971"/>
                  </a:cubicBezTo>
                  <a:lnTo>
                    <a:pt x="0" y="4579"/>
                  </a:lnTo>
                  <a:cubicBezTo>
                    <a:pt x="0" y="4652"/>
                    <a:pt x="60" y="4712"/>
                    <a:pt x="134" y="4712"/>
                  </a:cubicBezTo>
                  <a:lnTo>
                    <a:pt x="858" y="4712"/>
                  </a:lnTo>
                  <a:cubicBezTo>
                    <a:pt x="931" y="4712"/>
                    <a:pt x="991" y="4652"/>
                    <a:pt x="991" y="4579"/>
                  </a:cubicBezTo>
                  <a:lnTo>
                    <a:pt x="991" y="3971"/>
                  </a:lnTo>
                  <a:cubicBezTo>
                    <a:pt x="991" y="3897"/>
                    <a:pt x="931" y="3838"/>
                    <a:pt x="858" y="3838"/>
                  </a:cubicBezTo>
                  <a:lnTo>
                    <a:pt x="696" y="3838"/>
                  </a:lnTo>
                  <a:lnTo>
                    <a:pt x="696" y="3281"/>
                  </a:lnTo>
                  <a:lnTo>
                    <a:pt x="2047" y="3281"/>
                  </a:lnTo>
                  <a:lnTo>
                    <a:pt x="2047" y="3838"/>
                  </a:lnTo>
                  <a:lnTo>
                    <a:pt x="1885" y="3838"/>
                  </a:lnTo>
                  <a:cubicBezTo>
                    <a:pt x="1812" y="3838"/>
                    <a:pt x="1752" y="3897"/>
                    <a:pt x="1752" y="3971"/>
                  </a:cubicBezTo>
                  <a:lnTo>
                    <a:pt x="1752" y="4579"/>
                  </a:lnTo>
                  <a:cubicBezTo>
                    <a:pt x="1752" y="4652"/>
                    <a:pt x="1812" y="4712"/>
                    <a:pt x="1885" y="4712"/>
                  </a:cubicBezTo>
                  <a:lnTo>
                    <a:pt x="2609" y="4712"/>
                  </a:lnTo>
                  <a:cubicBezTo>
                    <a:pt x="2682" y="4712"/>
                    <a:pt x="2742" y="4652"/>
                    <a:pt x="2742" y="4579"/>
                  </a:cubicBezTo>
                  <a:lnTo>
                    <a:pt x="2742" y="3971"/>
                  </a:lnTo>
                  <a:cubicBezTo>
                    <a:pt x="2742" y="3897"/>
                    <a:pt x="2682" y="3838"/>
                    <a:pt x="2609" y="3838"/>
                  </a:cubicBezTo>
                  <a:lnTo>
                    <a:pt x="2447" y="3838"/>
                  </a:lnTo>
                  <a:lnTo>
                    <a:pt x="2447" y="3281"/>
                  </a:lnTo>
                  <a:lnTo>
                    <a:pt x="3799" y="3281"/>
                  </a:lnTo>
                  <a:lnTo>
                    <a:pt x="3799" y="3838"/>
                  </a:lnTo>
                  <a:lnTo>
                    <a:pt x="3637" y="3838"/>
                  </a:lnTo>
                  <a:cubicBezTo>
                    <a:pt x="3563" y="3838"/>
                    <a:pt x="3503" y="3897"/>
                    <a:pt x="3503" y="3971"/>
                  </a:cubicBezTo>
                  <a:lnTo>
                    <a:pt x="3503" y="4579"/>
                  </a:lnTo>
                  <a:cubicBezTo>
                    <a:pt x="3503" y="4652"/>
                    <a:pt x="3563" y="4712"/>
                    <a:pt x="3637" y="4712"/>
                  </a:cubicBezTo>
                  <a:lnTo>
                    <a:pt x="4360" y="4712"/>
                  </a:lnTo>
                  <a:cubicBezTo>
                    <a:pt x="4434" y="4712"/>
                    <a:pt x="4494" y="4652"/>
                    <a:pt x="4494" y="4579"/>
                  </a:cubicBezTo>
                  <a:lnTo>
                    <a:pt x="4494" y="3971"/>
                  </a:lnTo>
                  <a:cubicBezTo>
                    <a:pt x="4494" y="3897"/>
                    <a:pt x="4434" y="3838"/>
                    <a:pt x="4360" y="3838"/>
                  </a:cubicBezTo>
                  <a:close/>
                  <a:moveTo>
                    <a:pt x="860" y="1619"/>
                  </a:moveTo>
                  <a:cubicBezTo>
                    <a:pt x="860" y="1389"/>
                    <a:pt x="1048" y="1201"/>
                    <a:pt x="1278" y="1201"/>
                  </a:cubicBezTo>
                  <a:lnTo>
                    <a:pt x="1283" y="1201"/>
                  </a:lnTo>
                  <a:cubicBezTo>
                    <a:pt x="1284" y="1201"/>
                    <a:pt x="1286" y="1201"/>
                    <a:pt x="1288" y="1201"/>
                  </a:cubicBezTo>
                  <a:cubicBezTo>
                    <a:pt x="1288" y="1201"/>
                    <a:pt x="1289" y="1201"/>
                    <a:pt x="1290" y="1201"/>
                  </a:cubicBezTo>
                  <a:cubicBezTo>
                    <a:pt x="1297" y="1202"/>
                    <a:pt x="1304" y="1202"/>
                    <a:pt x="1311" y="1202"/>
                  </a:cubicBezTo>
                  <a:cubicBezTo>
                    <a:pt x="1408" y="1202"/>
                    <a:pt x="1519" y="1136"/>
                    <a:pt x="1534" y="992"/>
                  </a:cubicBezTo>
                  <a:cubicBezTo>
                    <a:pt x="1571" y="654"/>
                    <a:pt x="1854" y="400"/>
                    <a:pt x="2194" y="400"/>
                  </a:cubicBezTo>
                  <a:cubicBezTo>
                    <a:pt x="2560" y="400"/>
                    <a:pt x="2858" y="698"/>
                    <a:pt x="2858" y="1064"/>
                  </a:cubicBezTo>
                  <a:lnTo>
                    <a:pt x="2858" y="1073"/>
                  </a:lnTo>
                  <a:cubicBezTo>
                    <a:pt x="2858" y="1074"/>
                    <a:pt x="2858" y="1076"/>
                    <a:pt x="2858" y="1078"/>
                  </a:cubicBezTo>
                  <a:cubicBezTo>
                    <a:pt x="2853" y="1144"/>
                    <a:pt x="2873" y="1205"/>
                    <a:pt x="2915" y="1252"/>
                  </a:cubicBezTo>
                  <a:cubicBezTo>
                    <a:pt x="2957" y="1299"/>
                    <a:pt x="3017" y="1325"/>
                    <a:pt x="3080" y="1325"/>
                  </a:cubicBezTo>
                  <a:cubicBezTo>
                    <a:pt x="3103" y="1325"/>
                    <a:pt x="3126" y="1322"/>
                    <a:pt x="3148" y="1315"/>
                  </a:cubicBezTo>
                  <a:cubicBezTo>
                    <a:pt x="3185" y="1303"/>
                    <a:pt x="3224" y="1297"/>
                    <a:pt x="3263" y="1297"/>
                  </a:cubicBezTo>
                  <a:cubicBezTo>
                    <a:pt x="3468" y="1297"/>
                    <a:pt x="3634" y="1463"/>
                    <a:pt x="3634" y="1668"/>
                  </a:cubicBezTo>
                  <a:cubicBezTo>
                    <a:pt x="3634" y="1873"/>
                    <a:pt x="3468" y="2040"/>
                    <a:pt x="3263" y="2040"/>
                  </a:cubicBezTo>
                  <a:cubicBezTo>
                    <a:pt x="3255" y="2040"/>
                    <a:pt x="3043" y="2039"/>
                    <a:pt x="2832" y="2039"/>
                  </a:cubicBezTo>
                  <a:cubicBezTo>
                    <a:pt x="2621" y="2038"/>
                    <a:pt x="2411" y="2038"/>
                    <a:pt x="2405" y="2038"/>
                  </a:cubicBezTo>
                  <a:lnTo>
                    <a:pt x="1278" y="2038"/>
                  </a:lnTo>
                  <a:cubicBezTo>
                    <a:pt x="1048" y="2038"/>
                    <a:pt x="860" y="1850"/>
                    <a:pt x="860" y="1619"/>
                  </a:cubicBezTo>
                  <a:close/>
                </a:path>
              </a:pathLst>
            </a:cu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grpSp>
          <p:nvGrpSpPr>
            <p:cNvPr id="41" name="îṧḷïḑê">
              <a:extLst>
                <a:ext uri="{FF2B5EF4-FFF2-40B4-BE49-F238E27FC236}">
                  <a16:creationId xmlns:a16="http://schemas.microsoft.com/office/drawing/2014/main" id="{94791DD4-C1A0-45B9-A6B6-50B71E52079C}"/>
                </a:ext>
              </a:extLst>
            </p:cNvPr>
            <p:cNvGrpSpPr/>
            <p:nvPr/>
          </p:nvGrpSpPr>
          <p:grpSpPr>
            <a:xfrm>
              <a:off x="9586459" y="1866317"/>
              <a:ext cx="2085943" cy="2779291"/>
              <a:chOff x="9586459" y="1866317"/>
              <a:chExt cx="2085943" cy="2779291"/>
            </a:xfrm>
          </p:grpSpPr>
          <p:sp>
            <p:nvSpPr>
              <p:cNvPr id="50" name="íṣlïḓe">
                <a:extLst>
                  <a:ext uri="{FF2B5EF4-FFF2-40B4-BE49-F238E27FC236}">
                    <a16:creationId xmlns:a16="http://schemas.microsoft.com/office/drawing/2014/main" id="{7CF0AC8A-42C3-4D7A-9C7E-3DA96EE2BCDA}"/>
                  </a:ext>
                </a:extLst>
              </p:cNvPr>
              <p:cNvSpPr/>
              <p:nvPr/>
            </p:nvSpPr>
            <p:spPr bwMode="auto">
              <a:xfrm>
                <a:off x="9791732" y="2767097"/>
                <a:ext cx="1801813" cy="187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急救处理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非手术治疗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rgbClr val="002060"/>
                    </a:solidFill>
                  </a:rPr>
                  <a:t>手术治疗</a:t>
                </a:r>
                <a:endParaRPr lang="en-US" altLang="zh-CN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íslïďe">
                <a:extLst>
                  <a:ext uri="{FF2B5EF4-FFF2-40B4-BE49-F238E27FC236}">
                    <a16:creationId xmlns:a16="http://schemas.microsoft.com/office/drawing/2014/main" id="{455E5C13-7D2D-4970-B1C4-AC544D2A98E7}"/>
                  </a:ext>
                </a:extLst>
              </p:cNvPr>
              <p:cNvSpPr txBox="1"/>
              <p:nvPr/>
            </p:nvSpPr>
            <p:spPr bwMode="auto">
              <a:xfrm>
                <a:off x="9586459" y="1866317"/>
                <a:ext cx="2085943" cy="810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sz="2400" b="1"/>
                </a:lvl1pPr>
              </a:lstStyle>
              <a:p>
                <a:r>
                  <a:rPr lang="zh-CN" altLang="en-US" dirty="0"/>
                  <a:t>治疗要点</a:t>
                </a:r>
                <a:endParaRPr lang="en-US" altLang="zh-CN" dirty="0"/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C6FB2B9-3193-49D5-B47F-F3D314C3033B}"/>
                </a:ext>
              </a:extLst>
            </p:cNvPr>
            <p:cNvCxnSpPr>
              <a:stCxn id="27" idx="6"/>
            </p:cNvCxnSpPr>
            <p:nvPr/>
          </p:nvCxnSpPr>
          <p:spPr>
            <a:xfrm>
              <a:off x="2073228" y="1642222"/>
              <a:ext cx="1752250" cy="630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5357BF8-8FA1-4F9A-833E-D5B52AF233FB}"/>
                </a:ext>
              </a:extLst>
            </p:cNvPr>
            <p:cNvCxnSpPr>
              <a:endCxn id="33" idx="2"/>
            </p:cNvCxnSpPr>
            <p:nvPr/>
          </p:nvCxnSpPr>
          <p:spPr>
            <a:xfrm flipV="1">
              <a:off x="3825478" y="1642222"/>
              <a:ext cx="1752249" cy="630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62B1D6A-25DC-404C-BBAF-E0373DC2091A}"/>
                </a:ext>
              </a:extLst>
            </p:cNvPr>
            <p:cNvCxnSpPr>
              <a:stCxn id="33" idx="6"/>
            </p:cNvCxnSpPr>
            <p:nvPr/>
          </p:nvCxnSpPr>
          <p:spPr>
            <a:xfrm>
              <a:off x="6601571" y="1642222"/>
              <a:ext cx="1752250" cy="630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C677175A-95CC-49EE-90CC-682CC138563C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8353821" y="1642222"/>
              <a:ext cx="1752250" cy="630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3C92D73-D3D9-4C92-B584-F6380693D13C}"/>
                </a:ext>
              </a:extLst>
            </p:cNvPr>
            <p:cNvCxnSpPr>
              <a:cxnSpLocks/>
            </p:cNvCxnSpPr>
            <p:nvPr/>
          </p:nvCxnSpPr>
          <p:spPr>
            <a:xfrm>
              <a:off x="8353821" y="2272309"/>
              <a:ext cx="0" cy="80575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1A969618-348D-4C1C-81BC-FC2A9FFAF354}"/>
                </a:ext>
              </a:extLst>
            </p:cNvPr>
            <p:cNvCxnSpPr>
              <a:cxnSpLocks/>
            </p:cNvCxnSpPr>
            <p:nvPr/>
          </p:nvCxnSpPr>
          <p:spPr>
            <a:xfrm>
              <a:off x="3825478" y="2272309"/>
              <a:ext cx="0" cy="87107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îṣḷíḑè">
              <a:extLst>
                <a:ext uri="{FF2B5EF4-FFF2-40B4-BE49-F238E27FC236}">
                  <a16:creationId xmlns:a16="http://schemas.microsoft.com/office/drawing/2014/main" id="{7EEA8A2E-5AB5-4FEF-B4E9-3D53A0DC7C7A}"/>
                </a:ext>
              </a:extLst>
            </p:cNvPr>
            <p:cNvSpPr/>
            <p:nvPr/>
          </p:nvSpPr>
          <p:spPr>
            <a:xfrm>
              <a:off x="3769069" y="2187488"/>
              <a:ext cx="112818" cy="112818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9" name="ïślîdé">
              <a:extLst>
                <a:ext uri="{FF2B5EF4-FFF2-40B4-BE49-F238E27FC236}">
                  <a16:creationId xmlns:a16="http://schemas.microsoft.com/office/drawing/2014/main" id="{0704BBBB-AEC0-4A0C-B7CA-0DE17A35B6A5}"/>
                </a:ext>
              </a:extLst>
            </p:cNvPr>
            <p:cNvSpPr/>
            <p:nvPr/>
          </p:nvSpPr>
          <p:spPr>
            <a:xfrm>
              <a:off x="8297412" y="2187488"/>
              <a:ext cx="112818" cy="112818"/>
            </a:xfrm>
            <a:prstGeom prst="flowChartConnector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 cap="rnd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60" name="íṣlïḓe">
            <a:extLst>
              <a:ext uri="{FF2B5EF4-FFF2-40B4-BE49-F238E27FC236}">
                <a16:creationId xmlns:a16="http://schemas.microsoft.com/office/drawing/2014/main" id="{F1EF711C-AC4E-4271-B203-78179972A97B}"/>
              </a:ext>
            </a:extLst>
          </p:cNvPr>
          <p:cNvSpPr/>
          <p:nvPr/>
        </p:nvSpPr>
        <p:spPr bwMode="auto">
          <a:xfrm>
            <a:off x="5195045" y="3013843"/>
            <a:ext cx="1801813" cy="18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心理承受能力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对预后担心程度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社会支持系统</a:t>
            </a:r>
            <a:endParaRPr lang="en-US" altLang="zh-CN" sz="16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</a:rPr>
              <a:t>家庭经济状况</a:t>
            </a:r>
            <a:endParaRPr lang="en-US" altLang="zh-CN" sz="1600" b="1" dirty="0">
              <a:solidFill>
                <a:srgbClr val="002060"/>
              </a:solidFill>
            </a:endParaRPr>
          </a:p>
        </p:txBody>
      </p:sp>
      <p:sp>
        <p:nvSpPr>
          <p:cNvPr id="91" name="íṣlïḓe">
            <a:extLst>
              <a:ext uri="{FF2B5EF4-FFF2-40B4-BE49-F238E27FC236}">
                <a16:creationId xmlns:a16="http://schemas.microsoft.com/office/drawing/2014/main" id="{8628CF42-623D-4483-A624-79CD46C06B6D}"/>
              </a:ext>
            </a:extLst>
          </p:cNvPr>
          <p:cNvSpPr/>
          <p:nvPr/>
        </p:nvSpPr>
        <p:spPr bwMode="auto">
          <a:xfrm>
            <a:off x="2940147" y="4929729"/>
            <a:ext cx="1801813" cy="187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</a:rPr>
              <a:t>实质性脏器损伤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</a:rPr>
              <a:t>（症状、体征）</a:t>
            </a:r>
            <a:endParaRPr lang="en-US" altLang="zh-CN" sz="16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00000"/>
                </a:solidFill>
              </a:rPr>
              <a:t>空腔脏器损伤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002060"/>
                </a:solidFill>
              </a:rPr>
              <a:t>（症状、体征）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A2423793-B38F-4BF4-85F5-24CB897C3BA3}"/>
              </a:ext>
            </a:extLst>
          </p:cNvPr>
          <p:cNvSpPr txBox="1"/>
          <p:nvPr/>
        </p:nvSpPr>
        <p:spPr>
          <a:xfrm>
            <a:off x="961055" y="633677"/>
            <a:ext cx="306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护理评估</a:t>
            </a:r>
          </a:p>
        </p:txBody>
      </p:sp>
    </p:spTree>
    <p:extLst>
      <p:ext uri="{BB962C8B-B14F-4D97-AF65-F5344CB8AC3E}">
        <p14:creationId xmlns:p14="http://schemas.microsoft.com/office/powerpoint/2010/main" val="260058266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86BDF4-D4E9-479D-8A29-630185B5C03B}"/>
              </a:ext>
            </a:extLst>
          </p:cNvPr>
          <p:cNvSpPr/>
          <p:nvPr/>
        </p:nvSpPr>
        <p:spPr>
          <a:xfrm>
            <a:off x="190500" y="388114"/>
            <a:ext cx="11791950" cy="7533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实质脏器损伤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(1)</a:t>
            </a:r>
            <a:r>
              <a:rPr lang="zh-CN" altLang="en-US" sz="2400" b="1" dirty="0"/>
              <a:t>症状</a:t>
            </a:r>
            <a:br>
              <a:rPr lang="zh-CN" altLang="en-US" sz="2400" dirty="0"/>
            </a:br>
            <a:r>
              <a:rPr lang="zh-CN" altLang="en-US" sz="2400" dirty="0"/>
              <a:t>①</a:t>
            </a:r>
            <a:r>
              <a:rPr lang="zh-CN" altLang="en-US" sz="2400" dirty="0">
                <a:solidFill>
                  <a:srgbClr val="C00000"/>
                </a:solidFill>
              </a:rPr>
              <a:t>休克</a:t>
            </a:r>
            <a:r>
              <a:rPr lang="en-US" altLang="zh-CN" sz="2400" dirty="0"/>
              <a:t>:</a:t>
            </a:r>
            <a:r>
              <a:rPr lang="zh-CN" altLang="en-US" sz="2400" dirty="0"/>
              <a:t>实质性器官或大血管损伤，以</a:t>
            </a:r>
            <a:r>
              <a:rPr lang="zh-CN" altLang="en-US" sz="2400" dirty="0">
                <a:solidFill>
                  <a:srgbClr val="C00000"/>
                </a:solidFill>
              </a:rPr>
              <a:t>腹腔内出血症状</a:t>
            </a:r>
            <a:r>
              <a:rPr lang="zh-CN" altLang="en-US" sz="2400" dirty="0"/>
              <a:t>为主</a:t>
            </a:r>
            <a:br>
              <a:rPr lang="zh-CN" altLang="en-US" sz="2400" dirty="0"/>
            </a:br>
            <a:r>
              <a:rPr lang="zh-CN" altLang="en-US" sz="2400" dirty="0"/>
              <a:t>②</a:t>
            </a:r>
            <a:r>
              <a:rPr lang="zh-CN" altLang="en-US" sz="2400" dirty="0">
                <a:solidFill>
                  <a:srgbClr val="C00000"/>
                </a:solidFill>
              </a:rPr>
              <a:t>腹痛</a:t>
            </a:r>
            <a:r>
              <a:rPr lang="en-US" altLang="zh-CN" sz="2400" dirty="0"/>
              <a:t>:</a:t>
            </a:r>
            <a:r>
              <a:rPr lang="zh-CN" altLang="en-US" sz="2400" dirty="0"/>
              <a:t>程度一般较轻，呈持续性，肝、胰的损伤，具有强烈刺激作用的胆汁、胰液溢入腹腔，腹痛剧烈</a:t>
            </a:r>
            <a:r>
              <a:rPr lang="en-US" altLang="zh-CN" sz="2400" dirty="0"/>
              <a:t>;</a:t>
            </a:r>
            <a:r>
              <a:rPr lang="zh-CN" altLang="en-US" sz="2400" dirty="0"/>
              <a:t>脾或腹腔血管破裂以血液刺激为主，腹痛稍轻，早期多表现为隐痛、钝痛或胀痛。</a:t>
            </a:r>
            <a:br>
              <a:rPr lang="zh-CN" altLang="en-US" sz="2400" dirty="0"/>
            </a:br>
            <a:r>
              <a:rPr lang="zh-CN" altLang="en-US" sz="2400" dirty="0"/>
              <a:t>③其他表现</a:t>
            </a:r>
            <a:r>
              <a:rPr lang="en-US" altLang="zh-CN" sz="2400" dirty="0"/>
              <a:t>:</a:t>
            </a:r>
            <a:r>
              <a:rPr lang="zh-CN" altLang="en-US" sz="2400" dirty="0"/>
              <a:t>恶心、呕吐、黑便或呕血，肝、脾损伤可伴有肩背部放射痛。</a:t>
            </a:r>
            <a:br>
              <a:rPr lang="zh-CN" altLang="en-US" sz="2400" dirty="0"/>
            </a:br>
            <a:r>
              <a:rPr lang="en-US" altLang="zh-CN" sz="2400" b="1" dirty="0"/>
              <a:t>(2)</a:t>
            </a:r>
            <a:r>
              <a:rPr lang="zh-CN" altLang="en-US" sz="2400" b="1" dirty="0"/>
              <a:t>体征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实质器官如肝脾损伤，如无胆汁外溢，</a:t>
            </a:r>
            <a:r>
              <a:rPr lang="zh-CN" altLang="en-US" sz="2400" dirty="0">
                <a:solidFill>
                  <a:srgbClr val="C00000"/>
                </a:solidFill>
              </a:rPr>
              <a:t>腹膜刺激症状较轻</a:t>
            </a:r>
            <a:r>
              <a:rPr lang="zh-CN" altLang="en-US" sz="2400" dirty="0"/>
              <a:t>。随着病情发展，腹腔感染形成和加剧，逐渐出现发热、腹胀、腹部移动性浊音阳性，肠鸣音减弱或消失。</a:t>
            </a:r>
            <a:br>
              <a:rPr lang="zh-CN" altLang="en-US" sz="2400" dirty="0"/>
            </a:br>
            <a:endParaRPr lang="zh-CN" altLang="en-US" sz="2400" dirty="0"/>
          </a:p>
          <a:p>
            <a:pPr>
              <a:lnSpc>
                <a:spcPct val="150000"/>
              </a:lnSpc>
            </a:pPr>
            <a:br>
              <a:rPr lang="zh-CN" altLang="en-US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15080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486BDF4-D4E9-479D-8A29-630185B5C03B}"/>
              </a:ext>
            </a:extLst>
          </p:cNvPr>
          <p:cNvSpPr/>
          <p:nvPr/>
        </p:nvSpPr>
        <p:spPr>
          <a:xfrm>
            <a:off x="200025" y="635764"/>
            <a:ext cx="11791950" cy="824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空腔脏器损伤</a:t>
            </a:r>
            <a:endParaRPr lang="en-US" altLang="zh-CN" sz="2800" b="1" dirty="0"/>
          </a:p>
          <a:p>
            <a:pPr>
              <a:lnSpc>
                <a:spcPct val="200000"/>
              </a:lnSpc>
            </a:pPr>
            <a:r>
              <a:rPr lang="en-US" altLang="zh-CN" sz="2400" b="1" dirty="0"/>
              <a:t>(1)</a:t>
            </a:r>
            <a:r>
              <a:rPr lang="zh-CN" altLang="en-US" sz="2400" b="1" dirty="0"/>
              <a:t>症状</a:t>
            </a:r>
            <a:br>
              <a:rPr lang="zh-CN" altLang="en-US" sz="2400" dirty="0"/>
            </a:br>
            <a:r>
              <a:rPr lang="zh-CN" altLang="en-US" sz="2400" dirty="0"/>
              <a:t>①</a:t>
            </a:r>
            <a:r>
              <a:rPr lang="zh-CN" altLang="en-US" sz="2400" dirty="0">
                <a:solidFill>
                  <a:srgbClr val="C00000"/>
                </a:solidFill>
              </a:rPr>
              <a:t>腹痛</a:t>
            </a:r>
            <a:r>
              <a:rPr lang="en-US" altLang="zh-CN" sz="2400" dirty="0">
                <a:solidFill>
                  <a:srgbClr val="C00000"/>
                </a:solidFill>
              </a:rPr>
              <a:t>(</a:t>
            </a:r>
            <a:r>
              <a:rPr lang="zh-CN" altLang="en-US" sz="2400" dirty="0">
                <a:solidFill>
                  <a:srgbClr val="C00000"/>
                </a:solidFill>
              </a:rPr>
              <a:t>主要症状</a:t>
            </a:r>
            <a:r>
              <a:rPr lang="en-US" altLang="zh-CN" sz="2400" dirty="0">
                <a:solidFill>
                  <a:srgbClr val="C00000"/>
                </a:solidFill>
              </a:rPr>
              <a:t>) </a:t>
            </a:r>
            <a:r>
              <a:rPr lang="en-US" altLang="zh-CN" sz="2400" dirty="0"/>
              <a:t>:</a:t>
            </a:r>
            <a:r>
              <a:rPr lang="zh-CN" altLang="en-US" sz="2400" dirty="0"/>
              <a:t>为持续性剧痛，伤后立即发生，一般以受伤处明显。</a:t>
            </a:r>
            <a:br>
              <a:rPr lang="zh-CN" altLang="en-US" sz="2400" dirty="0"/>
            </a:br>
            <a:r>
              <a:rPr lang="zh-CN" altLang="en-US" sz="2400" dirty="0"/>
              <a:t>②</a:t>
            </a:r>
            <a:r>
              <a:rPr lang="zh-CN" altLang="en-US" sz="2400" dirty="0">
                <a:solidFill>
                  <a:srgbClr val="C00000"/>
                </a:solidFill>
              </a:rPr>
              <a:t>胃肠道症状</a:t>
            </a:r>
            <a:r>
              <a:rPr lang="en-US" altLang="zh-CN" sz="2400" dirty="0"/>
              <a:t>:</a:t>
            </a:r>
            <a:r>
              <a:rPr lang="zh-CN" altLang="en-US" sz="2400" dirty="0"/>
              <a:t>恶心、呕吐为腹部损伤常见的早期表现，发生麻痹性肠梗阻时可吐出棕褐色液体，甚至粪水样内容物，消化道损伤可伴有呕血或便血。</a:t>
            </a:r>
            <a:endParaRPr lang="en-US" altLang="zh-CN" sz="2400" dirty="0"/>
          </a:p>
          <a:p>
            <a:pPr>
              <a:lnSpc>
                <a:spcPct val="200000"/>
              </a:lnSpc>
            </a:pPr>
            <a:r>
              <a:rPr lang="zh-CN" altLang="en-US" sz="2400" dirty="0"/>
              <a:t>③感染中毒症状</a:t>
            </a:r>
            <a:r>
              <a:rPr lang="en-US" altLang="zh-CN" sz="2400" dirty="0"/>
              <a:t>:</a:t>
            </a:r>
            <a:r>
              <a:rPr lang="zh-CN" altLang="en-US" sz="2400" dirty="0"/>
              <a:t>病人可出现高热、脉速、呼吸浅快、大汗等。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(2)</a:t>
            </a:r>
            <a:r>
              <a:rPr lang="zh-CN" altLang="en-US" sz="2400" b="1" dirty="0"/>
              <a:t>体征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空腔脏器破裂以</a:t>
            </a:r>
            <a:r>
              <a:rPr lang="zh-CN" altLang="en-US" sz="2400" dirty="0">
                <a:solidFill>
                  <a:srgbClr val="C00000"/>
                </a:solidFill>
              </a:rPr>
              <a:t>腹膜炎为主要表现，最突出的是腹膜刺激征</a:t>
            </a:r>
            <a:r>
              <a:rPr lang="zh-CN" altLang="en-US" sz="2400" dirty="0"/>
              <a:t>，其程度因空腔脏器内容物不同而异。</a:t>
            </a:r>
          </a:p>
          <a:p>
            <a:pPr>
              <a:lnSpc>
                <a:spcPct val="150000"/>
              </a:lnSpc>
            </a:pPr>
            <a:br>
              <a:rPr lang="zh-CN" altLang="en-US" sz="2400" dirty="0"/>
            </a:br>
            <a:endParaRPr lang="zh-CN" altLang="en-US" sz="2400" dirty="0"/>
          </a:p>
          <a:p>
            <a:pPr>
              <a:lnSpc>
                <a:spcPct val="150000"/>
              </a:lnSpc>
            </a:pPr>
            <a:br>
              <a:rPr lang="zh-CN" altLang="en-US" sz="2400" dirty="0"/>
            </a:b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636587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存储数据 1">
            <a:extLst>
              <a:ext uri="{FF2B5EF4-FFF2-40B4-BE49-F238E27FC236}">
                <a16:creationId xmlns:a16="http://schemas.microsoft.com/office/drawing/2014/main" id="{CADBD63A-361F-4E17-8EA7-BD61D549B0EB}"/>
              </a:ext>
            </a:extLst>
          </p:cNvPr>
          <p:cNvSpPr/>
          <p:nvPr/>
        </p:nvSpPr>
        <p:spPr>
          <a:xfrm>
            <a:off x="-457200" y="65317"/>
            <a:ext cx="2705878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概 述</a:t>
            </a:r>
          </a:p>
        </p:txBody>
      </p:sp>
      <p:sp>
        <p:nvSpPr>
          <p:cNvPr id="4" name="流程图: 存储数据 3">
            <a:extLst>
              <a:ext uri="{FF2B5EF4-FFF2-40B4-BE49-F238E27FC236}">
                <a16:creationId xmlns:a16="http://schemas.microsoft.com/office/drawing/2014/main" id="{F2681FAA-A8AA-4811-90C4-15BF256F7B33}"/>
              </a:ext>
            </a:extLst>
          </p:cNvPr>
          <p:cNvSpPr/>
          <p:nvPr/>
        </p:nvSpPr>
        <p:spPr>
          <a:xfrm>
            <a:off x="1813250" y="68428"/>
            <a:ext cx="2394856" cy="31723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护理评估</a:t>
            </a:r>
          </a:p>
        </p:txBody>
      </p:sp>
      <p:sp>
        <p:nvSpPr>
          <p:cNvPr id="5" name="流程图: 存储数据 4">
            <a:extLst>
              <a:ext uri="{FF2B5EF4-FFF2-40B4-BE49-F238E27FC236}">
                <a16:creationId xmlns:a16="http://schemas.microsoft.com/office/drawing/2014/main" id="{B54B4087-6D9D-4735-B957-9DEC361044B7}"/>
              </a:ext>
            </a:extLst>
          </p:cNvPr>
          <p:cNvSpPr/>
          <p:nvPr/>
        </p:nvSpPr>
        <p:spPr>
          <a:xfrm>
            <a:off x="3813110" y="62207"/>
            <a:ext cx="2858277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常见护理诊断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问题</a:t>
            </a:r>
          </a:p>
        </p:txBody>
      </p:sp>
      <p:sp>
        <p:nvSpPr>
          <p:cNvPr id="6" name="流程图: 存储数据 5">
            <a:extLst>
              <a:ext uri="{FF2B5EF4-FFF2-40B4-BE49-F238E27FC236}">
                <a16:creationId xmlns:a16="http://schemas.microsoft.com/office/drawing/2014/main" id="{B5C9AAB1-FF09-4885-BBFF-B65B15E77E33}"/>
              </a:ext>
            </a:extLst>
          </p:cNvPr>
          <p:cNvSpPr/>
          <p:nvPr/>
        </p:nvSpPr>
        <p:spPr>
          <a:xfrm>
            <a:off x="6148873" y="62207"/>
            <a:ext cx="2500605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护理目标</a:t>
            </a:r>
          </a:p>
        </p:txBody>
      </p:sp>
      <p:sp>
        <p:nvSpPr>
          <p:cNvPr id="7" name="流程图: 存储数据 6">
            <a:extLst>
              <a:ext uri="{FF2B5EF4-FFF2-40B4-BE49-F238E27FC236}">
                <a16:creationId xmlns:a16="http://schemas.microsoft.com/office/drawing/2014/main" id="{6CF39D96-B70F-47C8-8C04-4DB761A611A2}"/>
              </a:ext>
            </a:extLst>
          </p:cNvPr>
          <p:cNvSpPr/>
          <p:nvPr/>
        </p:nvSpPr>
        <p:spPr>
          <a:xfrm>
            <a:off x="8229599" y="62206"/>
            <a:ext cx="2276669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护理措施</a:t>
            </a:r>
          </a:p>
        </p:txBody>
      </p:sp>
      <p:sp>
        <p:nvSpPr>
          <p:cNvPr id="8" name="流程图: 存储数据 7">
            <a:extLst>
              <a:ext uri="{FF2B5EF4-FFF2-40B4-BE49-F238E27FC236}">
                <a16:creationId xmlns:a16="http://schemas.microsoft.com/office/drawing/2014/main" id="{69077A9B-1BA4-47F3-B3D9-C84D2B9583FC}"/>
              </a:ext>
            </a:extLst>
          </p:cNvPr>
          <p:cNvSpPr/>
          <p:nvPr/>
        </p:nvSpPr>
        <p:spPr>
          <a:xfrm>
            <a:off x="10077061" y="62212"/>
            <a:ext cx="2649894" cy="31723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护理评价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813368D-4A8C-4249-BFF1-B5FB2108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8"/>
          <a:stretch/>
        </p:blipFill>
        <p:spPr>
          <a:xfrm>
            <a:off x="1194310" y="769381"/>
            <a:ext cx="9784702" cy="491723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444C13C-975A-42D3-B1BD-D87E6B55EA75}"/>
              </a:ext>
            </a:extLst>
          </p:cNvPr>
          <p:cNvSpPr/>
          <p:nvPr/>
        </p:nvSpPr>
        <p:spPr>
          <a:xfrm>
            <a:off x="4355830" y="5716064"/>
            <a:ext cx="3467617" cy="743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/>
              <a:t>诊断性腹腔穿刺术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334337384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a18adb86-5929-4bf5-a1c6-bcf101f860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92"/>
</p:tagLst>
</file>

<file path=ppt/theme/theme1.xml><?xml version="1.0" encoding="utf-8"?>
<a:theme xmlns:a="http://schemas.openxmlformats.org/drawingml/2006/main" name="主题5">
  <a:themeElements>
    <a:clrScheme name="自定义 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698FCE"/>
      </a:accent1>
      <a:accent2>
        <a:srgbClr val="969EC2"/>
      </a:accent2>
      <a:accent3>
        <a:srgbClr val="85C2BC"/>
      </a:accent3>
      <a:accent4>
        <a:srgbClr val="FAD25F"/>
      </a:accent4>
      <a:accent5>
        <a:srgbClr val="99CAE6"/>
      </a:accent5>
      <a:accent6>
        <a:srgbClr val="8491CB"/>
      </a:accent6>
      <a:hlink>
        <a:srgbClr val="7DC8EB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6">
    <a:dk1>
      <a:srgbClr val="000000"/>
    </a:dk1>
    <a:lt1>
      <a:srgbClr val="FFFFFF"/>
    </a:lt1>
    <a:dk2>
      <a:srgbClr val="778495"/>
    </a:dk2>
    <a:lt2>
      <a:srgbClr val="F0F0F0"/>
    </a:lt2>
    <a:accent1>
      <a:srgbClr val="698FCE"/>
    </a:accent1>
    <a:accent2>
      <a:srgbClr val="969EC2"/>
    </a:accent2>
    <a:accent3>
      <a:srgbClr val="85C2BC"/>
    </a:accent3>
    <a:accent4>
      <a:srgbClr val="FAD25F"/>
    </a:accent4>
    <a:accent5>
      <a:srgbClr val="99CAE6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391</TotalTime>
  <Words>821</Words>
  <Application>Microsoft Office PowerPoint</Application>
  <PresentationFormat>宽屏</PresentationFormat>
  <Paragraphs>205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黑体</vt:lpstr>
      <vt:lpstr>微软雅黑</vt:lpstr>
      <vt:lpstr>Arial</vt:lpstr>
      <vt:lpstr>Calibri</vt:lpstr>
      <vt:lpstr>Impact</vt:lpstr>
      <vt:lpstr>主题5</vt:lpstr>
      <vt:lpstr>腹部损伤病人的护理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聆 听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蕊 杨</cp:lastModifiedBy>
  <cp:revision>28</cp:revision>
  <cp:lastPrinted>2018-02-05T16:00:00Z</cp:lastPrinted>
  <dcterms:created xsi:type="dcterms:W3CDTF">2018-02-05T16:00:00Z</dcterms:created>
  <dcterms:modified xsi:type="dcterms:W3CDTF">2019-08-25T09:05:17Z</dcterms:modified>
  <cp:category>business proposal;oral defense;training courseware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a18adb86-5929-4bf5-a1c6-bcf101f86030</vt:lpwstr>
  </property>
</Properties>
</file>